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</p:sldMasterIdLst>
  <p:notesMasterIdLst>
    <p:notesMasterId r:id="rId37"/>
  </p:notesMasterIdLst>
  <p:handoutMasterIdLst>
    <p:handoutMasterId r:id="rId38"/>
  </p:handoutMasterIdLst>
  <p:sldIdLst>
    <p:sldId id="257" r:id="rId6"/>
    <p:sldId id="258" r:id="rId7"/>
    <p:sldId id="259" r:id="rId8"/>
    <p:sldId id="262" r:id="rId9"/>
    <p:sldId id="263" r:id="rId10"/>
    <p:sldId id="264" r:id="rId11"/>
    <p:sldId id="265" r:id="rId12"/>
    <p:sldId id="266" r:id="rId13"/>
    <p:sldId id="269" r:id="rId14"/>
    <p:sldId id="268" r:id="rId15"/>
    <p:sldId id="289" r:id="rId16"/>
    <p:sldId id="271" r:id="rId17"/>
    <p:sldId id="270" r:id="rId18"/>
    <p:sldId id="284" r:id="rId19"/>
    <p:sldId id="285" r:id="rId20"/>
    <p:sldId id="267" r:id="rId21"/>
    <p:sldId id="272" r:id="rId22"/>
    <p:sldId id="290" r:id="rId23"/>
    <p:sldId id="291" r:id="rId24"/>
    <p:sldId id="273" r:id="rId25"/>
    <p:sldId id="274" r:id="rId26"/>
    <p:sldId id="275" r:id="rId27"/>
    <p:sldId id="276" r:id="rId28"/>
    <p:sldId id="286" r:id="rId29"/>
    <p:sldId id="287" r:id="rId30"/>
    <p:sldId id="288" r:id="rId31"/>
    <p:sldId id="279" r:id="rId32"/>
    <p:sldId id="278" r:id="rId33"/>
    <p:sldId id="277" r:id="rId34"/>
    <p:sldId id="280" r:id="rId35"/>
    <p:sldId id="26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1" userDrawn="1">
          <p15:clr>
            <a:srgbClr val="A4A3A4"/>
          </p15:clr>
        </p15:guide>
        <p15:guide id="2" pos="37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132" y="846"/>
      </p:cViewPr>
      <p:guideLst>
        <p:guide orient="horz" pos="2191"/>
        <p:guide pos="376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296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notesMaster" Target="notesMasters/notesMaster1.xml"/><Relationship Id="rId36" Type="http://schemas.openxmlformats.org/officeDocument/2006/relationships/slide" Target="slides/slide3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43C3D0-B1F7-46CC-BCF9-ED7D9831312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15B58-C7C9-47C2-92FD-9602FB51BC4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B79C40-E445-4EA1-B188-884811CE4F2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F2C533-ADB0-4433-9CFB-AE24D591F4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Users/francesliu/Desktop/工作文件/教培/开源大赛/第三届大赛/底图.jpg底图"/>
          <p:cNvPicPr>
            <a:picLocks noChangeAspect="1"/>
          </p:cNvPicPr>
          <p:nvPr/>
        </p:nvPicPr>
        <p:blipFill>
          <a:blip r:embed="rId2"/>
          <a:srcRect t="27" b="27"/>
          <a:stretch>
            <a:fillRect/>
          </a:stretch>
        </p:blipFill>
        <p:spPr>
          <a:xfrm>
            <a:off x="-762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2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 descr="/Users/francesliu/Desktop/工作文件/教培/开源大赛/第三届大赛/底图2.jpg底图2"/>
          <p:cNvPicPr>
            <a:picLocks noChangeAspect="1"/>
          </p:cNvPicPr>
          <p:nvPr/>
        </p:nvPicPr>
        <p:blipFill>
          <a:blip r:embed="rId2"/>
          <a:srcRect t="27" b="27"/>
          <a:stretch>
            <a:fillRect/>
          </a:stretch>
        </p:blipFill>
        <p:spPr>
          <a:xfrm>
            <a:off x="0" y="0"/>
            <a:ext cx="12193523" cy="6858000"/>
          </a:xfrm>
          <a:custGeom>
            <a:avLst/>
            <a:gdLst>
              <a:gd name="connsiteX0" fmla="*/ -3040 w 12193523"/>
              <a:gd name="connsiteY0" fmla="*/ -1710 h 6858000"/>
              <a:gd name="connsiteX1" fmla="*/ 12190484 w 12193523"/>
              <a:gd name="connsiteY1" fmla="*/ -1710 h 6858000"/>
              <a:gd name="connsiteX2" fmla="*/ 12190484 w 12193523"/>
              <a:gd name="connsiteY2" fmla="*/ 6856290 h 6858000"/>
              <a:gd name="connsiteX3" fmla="*/ -3040 w 12193523"/>
              <a:gd name="connsiteY3" fmla="*/ 68562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523" h="6858000">
                <a:moveTo>
                  <a:pt x="-3040" y="-1710"/>
                </a:moveTo>
                <a:lnTo>
                  <a:pt x="12190484" y="-1710"/>
                </a:lnTo>
                <a:lnTo>
                  <a:pt x="12190484" y="6856290"/>
                </a:lnTo>
                <a:lnTo>
                  <a:pt x="-3040" y="6856290"/>
                </a:lnTo>
                <a:close/>
              </a:path>
            </a:pathLst>
          </a:cu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 descr="/Users/francesliu/Desktop/工作文件/教培/开源大赛/第三届大赛/底图2.jpg底图2"/>
          <p:cNvPicPr>
            <a:picLocks noChangeAspect="1"/>
          </p:cNvPicPr>
          <p:nvPr userDrawn="1"/>
        </p:nvPicPr>
        <p:blipFill>
          <a:blip r:embed="rId2"/>
          <a:srcRect t="21" b="2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10795" y="972820"/>
            <a:ext cx="12202160" cy="612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5" Type="http://schemas.openxmlformats.org/officeDocument/2006/relationships/slideLayout" Target="../slideLayouts/slideLayout4.xml"/><Relationship Id="rId24" Type="http://schemas.openxmlformats.org/officeDocument/2006/relationships/tags" Target="../tags/tag35.xml"/><Relationship Id="rId23" Type="http://schemas.openxmlformats.org/officeDocument/2006/relationships/tags" Target="../tags/tag34.xml"/><Relationship Id="rId22" Type="http://schemas.openxmlformats.org/officeDocument/2006/relationships/tags" Target="../tags/tag33.xml"/><Relationship Id="rId21" Type="http://schemas.openxmlformats.org/officeDocument/2006/relationships/tags" Target="../tags/tag32.xml"/><Relationship Id="rId20" Type="http://schemas.openxmlformats.org/officeDocument/2006/relationships/tags" Target="../tags/tag31.xml"/><Relationship Id="rId2" Type="http://schemas.openxmlformats.org/officeDocument/2006/relationships/tags" Target="../tags/tag13.xml"/><Relationship Id="rId19" Type="http://schemas.openxmlformats.org/officeDocument/2006/relationships/tags" Target="../tags/tag30.xml"/><Relationship Id="rId18" Type="http://schemas.openxmlformats.org/officeDocument/2006/relationships/tags" Target="../tags/tag29.xml"/><Relationship Id="rId17" Type="http://schemas.openxmlformats.org/officeDocument/2006/relationships/tags" Target="../tags/tag28.xml"/><Relationship Id="rId16" Type="http://schemas.openxmlformats.org/officeDocument/2006/relationships/tags" Target="../tags/tag27.xml"/><Relationship Id="rId15" Type="http://schemas.openxmlformats.org/officeDocument/2006/relationships/tags" Target="../tags/tag26.xml"/><Relationship Id="rId14" Type="http://schemas.openxmlformats.org/officeDocument/2006/relationships/tags" Target="../tags/tag25.xml"/><Relationship Id="rId13" Type="http://schemas.openxmlformats.org/officeDocument/2006/relationships/tags" Target="../tags/tag24.xml"/><Relationship Id="rId12" Type="http://schemas.openxmlformats.org/officeDocument/2006/relationships/tags" Target="../tags/tag23.xml"/><Relationship Id="rId11" Type="http://schemas.openxmlformats.org/officeDocument/2006/relationships/tags" Target="../tags/tag22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926590" y="4335780"/>
            <a:ext cx="814324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演讲人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李尚烨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  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时间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600" b="1" spc="-2539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en-US" altLang="zh-CN" sz="2600" b="1" spc="-2539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2026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年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1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月</a:t>
            </a:r>
            <a:r>
              <a:rPr lang="en-US" altLang="zh-CN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23</a:t>
            </a:r>
            <a:r>
              <a:rPr lang="zh-CN" altLang="en-US" sz="26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日</a:t>
            </a:r>
            <a:endParaRPr lang="zh-CN" altLang="en-US" sz="26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5445" y="2444115"/>
            <a:ext cx="8686165" cy="13944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4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  <a:sym typeface="+mn-ea"/>
              </a:rPr>
              <a:t>向开源项目治理的智能分析与决策辅助系统</a:t>
            </a:r>
            <a:endParaRPr lang="zh-CN" altLang="en-US" sz="44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1"/>
          <p:cNvSpPr/>
          <p:nvPr/>
        </p:nvSpPr>
        <p:spPr>
          <a:xfrm>
            <a:off x="213683" y="1204416"/>
            <a:ext cx="11532464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85" b="1" dirty="0">
                <a:solidFill>
                  <a:srgbClr val="5E81AC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从数据到建议的完整闭环</a:t>
            </a:r>
            <a:endParaRPr lang="en-US" sz="1600" dirty="0"/>
          </a:p>
        </p:txBody>
      </p:sp>
      <p:sp>
        <p:nvSpPr>
          <p:cNvPr id="94" name="Shape 2"/>
          <p:cNvSpPr/>
          <p:nvPr/>
        </p:nvSpPr>
        <p:spPr>
          <a:xfrm>
            <a:off x="213683" y="1543606"/>
            <a:ext cx="904507" cy="37688"/>
          </a:xfrm>
          <a:custGeom>
            <a:avLst/>
            <a:gdLst/>
            <a:ahLst/>
            <a:cxnLst/>
            <a:rect l="l" t="t" r="r" b="b"/>
            <a:pathLst>
              <a:path w="904507" h="37688">
                <a:moveTo>
                  <a:pt x="0" y="0"/>
                </a:moveTo>
                <a:lnTo>
                  <a:pt x="904507" y="0"/>
                </a:lnTo>
                <a:lnTo>
                  <a:pt x="904507" y="37688"/>
                </a:lnTo>
                <a:lnTo>
                  <a:pt x="0" y="37688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95" name="Shape 3"/>
          <p:cNvSpPr/>
          <p:nvPr/>
        </p:nvSpPr>
        <p:spPr>
          <a:xfrm>
            <a:off x="213683" y="1732045"/>
            <a:ext cx="2110516" cy="1356760"/>
          </a:xfrm>
          <a:custGeom>
            <a:avLst/>
            <a:gdLst/>
            <a:ahLst/>
            <a:cxnLst/>
            <a:rect l="l" t="t" r="r" b="b"/>
            <a:pathLst>
              <a:path w="2110516" h="1356760">
                <a:moveTo>
                  <a:pt x="75382" y="0"/>
                </a:moveTo>
                <a:lnTo>
                  <a:pt x="2035135" y="0"/>
                </a:lnTo>
                <a:cubicBezTo>
                  <a:pt x="2076767" y="0"/>
                  <a:pt x="2110516" y="33749"/>
                  <a:pt x="2110516" y="75382"/>
                </a:cubicBezTo>
                <a:lnTo>
                  <a:pt x="2110516" y="1281379"/>
                </a:lnTo>
                <a:cubicBezTo>
                  <a:pt x="2110516" y="1323011"/>
                  <a:pt x="2076767" y="1356760"/>
                  <a:pt x="2035135" y="1356760"/>
                </a:cubicBezTo>
                <a:lnTo>
                  <a:pt x="75382" y="1356760"/>
                </a:lnTo>
                <a:cubicBezTo>
                  <a:pt x="33749" y="1356760"/>
                  <a:pt x="0" y="1323011"/>
                  <a:pt x="0" y="1281379"/>
                </a:cubicBezTo>
                <a:lnTo>
                  <a:pt x="0" y="75382"/>
                </a:lnTo>
                <a:cubicBezTo>
                  <a:pt x="0" y="33777"/>
                  <a:pt x="33777" y="0"/>
                  <a:pt x="75382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96" name="Shape 4"/>
          <p:cNvSpPr/>
          <p:nvPr/>
        </p:nvSpPr>
        <p:spPr>
          <a:xfrm>
            <a:off x="1168342" y="1907923"/>
            <a:ext cx="197861" cy="226127"/>
          </a:xfrm>
          <a:custGeom>
            <a:avLst/>
            <a:gdLst/>
            <a:ahLst/>
            <a:cxnLst/>
            <a:rect l="l" t="t" r="r" b="b"/>
            <a:pathLst>
              <a:path w="197861" h="226127">
                <a:moveTo>
                  <a:pt x="113063" y="14133"/>
                </a:moveTo>
                <a:cubicBezTo>
                  <a:pt x="113063" y="6316"/>
                  <a:pt x="106748" y="0"/>
                  <a:pt x="98930" y="0"/>
                </a:cubicBezTo>
                <a:cubicBezTo>
                  <a:pt x="91113" y="0"/>
                  <a:pt x="84798" y="6316"/>
                  <a:pt x="84798" y="14133"/>
                </a:cubicBezTo>
                <a:lnTo>
                  <a:pt x="84798" y="107189"/>
                </a:lnTo>
                <a:lnTo>
                  <a:pt x="66513" y="88905"/>
                </a:lnTo>
                <a:cubicBezTo>
                  <a:pt x="60992" y="83384"/>
                  <a:pt x="52027" y="83384"/>
                  <a:pt x="46506" y="88905"/>
                </a:cubicBezTo>
                <a:cubicBezTo>
                  <a:pt x="40985" y="94426"/>
                  <a:pt x="40985" y="103391"/>
                  <a:pt x="46506" y="108912"/>
                </a:cubicBezTo>
                <a:lnTo>
                  <a:pt x="88905" y="151311"/>
                </a:lnTo>
                <a:cubicBezTo>
                  <a:pt x="94426" y="156831"/>
                  <a:pt x="103391" y="156831"/>
                  <a:pt x="108912" y="151311"/>
                </a:cubicBezTo>
                <a:lnTo>
                  <a:pt x="151311" y="108912"/>
                </a:lnTo>
                <a:cubicBezTo>
                  <a:pt x="156831" y="103391"/>
                  <a:pt x="156831" y="94426"/>
                  <a:pt x="151311" y="88905"/>
                </a:cubicBezTo>
                <a:cubicBezTo>
                  <a:pt x="145790" y="83384"/>
                  <a:pt x="136824" y="83384"/>
                  <a:pt x="131304" y="88905"/>
                </a:cubicBezTo>
                <a:lnTo>
                  <a:pt x="113063" y="107189"/>
                </a:lnTo>
                <a:lnTo>
                  <a:pt x="113063" y="14133"/>
                </a:lnTo>
                <a:close/>
                <a:moveTo>
                  <a:pt x="28266" y="141329"/>
                </a:moveTo>
                <a:cubicBezTo>
                  <a:pt x="12675" y="141329"/>
                  <a:pt x="0" y="154005"/>
                  <a:pt x="0" y="169595"/>
                </a:cubicBezTo>
                <a:lnTo>
                  <a:pt x="0" y="183728"/>
                </a:lnTo>
                <a:cubicBezTo>
                  <a:pt x="0" y="199318"/>
                  <a:pt x="12675" y="211994"/>
                  <a:pt x="28266" y="211994"/>
                </a:cubicBezTo>
                <a:lnTo>
                  <a:pt x="169595" y="211994"/>
                </a:lnTo>
                <a:cubicBezTo>
                  <a:pt x="185185" y="211994"/>
                  <a:pt x="197861" y="199318"/>
                  <a:pt x="197861" y="183728"/>
                </a:cubicBezTo>
                <a:lnTo>
                  <a:pt x="197861" y="169595"/>
                </a:lnTo>
                <a:cubicBezTo>
                  <a:pt x="197861" y="154005"/>
                  <a:pt x="185185" y="141329"/>
                  <a:pt x="169595" y="141329"/>
                </a:cubicBezTo>
                <a:lnTo>
                  <a:pt x="148881" y="141329"/>
                </a:lnTo>
                <a:lnTo>
                  <a:pt x="123884" y="166327"/>
                </a:lnTo>
                <a:cubicBezTo>
                  <a:pt x="110104" y="180106"/>
                  <a:pt x="87712" y="180106"/>
                  <a:pt x="73933" y="166327"/>
                </a:cubicBezTo>
                <a:lnTo>
                  <a:pt x="48979" y="141329"/>
                </a:lnTo>
                <a:lnTo>
                  <a:pt x="28266" y="141329"/>
                </a:lnTo>
                <a:close/>
                <a:moveTo>
                  <a:pt x="162529" y="166062"/>
                </a:moveTo>
                <a:cubicBezTo>
                  <a:pt x="168379" y="166062"/>
                  <a:pt x="173128" y="170811"/>
                  <a:pt x="173128" y="176662"/>
                </a:cubicBezTo>
                <a:cubicBezTo>
                  <a:pt x="173128" y="182512"/>
                  <a:pt x="168379" y="187261"/>
                  <a:pt x="162529" y="187261"/>
                </a:cubicBezTo>
                <a:cubicBezTo>
                  <a:pt x="156678" y="187261"/>
                  <a:pt x="151929" y="182512"/>
                  <a:pt x="151929" y="176662"/>
                </a:cubicBezTo>
                <a:cubicBezTo>
                  <a:pt x="151929" y="170811"/>
                  <a:pt x="156678" y="166062"/>
                  <a:pt x="162529" y="16606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97" name="Text 5"/>
          <p:cNvSpPr/>
          <p:nvPr/>
        </p:nvSpPr>
        <p:spPr>
          <a:xfrm>
            <a:off x="322035" y="2259674"/>
            <a:ext cx="1893811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数据同步</a:t>
            </a:r>
            <a:endParaRPr lang="en-US" sz="1600" dirty="0"/>
          </a:p>
        </p:txBody>
      </p:sp>
      <p:sp>
        <p:nvSpPr>
          <p:cNvPr id="98" name="Text 6"/>
          <p:cNvSpPr/>
          <p:nvPr/>
        </p:nvSpPr>
        <p:spPr>
          <a:xfrm>
            <a:off x="331457" y="2561177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XXL-JOB 拉取</a:t>
            </a:r>
            <a:endParaRPr lang="en-US" sz="1600" dirty="0"/>
          </a:p>
        </p:txBody>
      </p:sp>
      <p:sp>
        <p:nvSpPr>
          <p:cNvPr id="99" name="Text 7"/>
          <p:cNvSpPr/>
          <p:nvPr/>
        </p:nvSpPr>
        <p:spPr>
          <a:xfrm>
            <a:off x="331457" y="2749616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GitHub/Gitee</a:t>
            </a:r>
            <a:endParaRPr lang="en-US" sz="1600" dirty="0"/>
          </a:p>
        </p:txBody>
      </p:sp>
      <p:sp>
        <p:nvSpPr>
          <p:cNvPr id="100" name="Shape 8"/>
          <p:cNvSpPr/>
          <p:nvPr/>
        </p:nvSpPr>
        <p:spPr>
          <a:xfrm>
            <a:off x="2546989" y="1732045"/>
            <a:ext cx="2110516" cy="1356760"/>
          </a:xfrm>
          <a:custGeom>
            <a:avLst/>
            <a:gdLst/>
            <a:ahLst/>
            <a:cxnLst/>
            <a:rect l="l" t="t" r="r" b="b"/>
            <a:pathLst>
              <a:path w="2110516" h="1356760">
                <a:moveTo>
                  <a:pt x="75382" y="0"/>
                </a:moveTo>
                <a:lnTo>
                  <a:pt x="2035135" y="0"/>
                </a:lnTo>
                <a:cubicBezTo>
                  <a:pt x="2076767" y="0"/>
                  <a:pt x="2110516" y="33749"/>
                  <a:pt x="2110516" y="75382"/>
                </a:cubicBezTo>
                <a:lnTo>
                  <a:pt x="2110516" y="1281379"/>
                </a:lnTo>
                <a:cubicBezTo>
                  <a:pt x="2110516" y="1323011"/>
                  <a:pt x="2076767" y="1356760"/>
                  <a:pt x="2035135" y="1356760"/>
                </a:cubicBezTo>
                <a:lnTo>
                  <a:pt x="75382" y="1356760"/>
                </a:lnTo>
                <a:cubicBezTo>
                  <a:pt x="33749" y="1356760"/>
                  <a:pt x="0" y="1323011"/>
                  <a:pt x="0" y="1281379"/>
                </a:cubicBezTo>
                <a:lnTo>
                  <a:pt x="0" y="75382"/>
                </a:lnTo>
                <a:cubicBezTo>
                  <a:pt x="0" y="33777"/>
                  <a:pt x="33777" y="0"/>
                  <a:pt x="75382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101" name="Shape 9"/>
          <p:cNvSpPr/>
          <p:nvPr/>
        </p:nvSpPr>
        <p:spPr>
          <a:xfrm>
            <a:off x="3487515" y="1907923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14133" y="14133"/>
                </a:moveTo>
                <a:cubicBezTo>
                  <a:pt x="21950" y="14133"/>
                  <a:pt x="28266" y="20449"/>
                  <a:pt x="28266" y="28266"/>
                </a:cubicBezTo>
                <a:lnTo>
                  <a:pt x="28266" y="176662"/>
                </a:lnTo>
                <a:cubicBezTo>
                  <a:pt x="28266" y="180548"/>
                  <a:pt x="31446" y="183728"/>
                  <a:pt x="35332" y="183728"/>
                </a:cubicBezTo>
                <a:lnTo>
                  <a:pt x="211994" y="183728"/>
                </a:lnTo>
                <a:cubicBezTo>
                  <a:pt x="219811" y="183728"/>
                  <a:pt x="226127" y="190044"/>
                  <a:pt x="226127" y="197861"/>
                </a:cubicBezTo>
                <a:cubicBezTo>
                  <a:pt x="226127" y="205678"/>
                  <a:pt x="219811" y="211994"/>
                  <a:pt x="211994" y="211994"/>
                </a:cubicBezTo>
                <a:lnTo>
                  <a:pt x="35332" y="211994"/>
                </a:lnTo>
                <a:cubicBezTo>
                  <a:pt x="15811" y="211994"/>
                  <a:pt x="0" y="196183"/>
                  <a:pt x="0" y="176662"/>
                </a:cubicBezTo>
                <a:lnTo>
                  <a:pt x="0" y="28266"/>
                </a:lnTo>
                <a:cubicBezTo>
                  <a:pt x="0" y="20449"/>
                  <a:pt x="6316" y="14133"/>
                  <a:pt x="14133" y="14133"/>
                </a:cubicBezTo>
                <a:close/>
                <a:moveTo>
                  <a:pt x="56532" y="42399"/>
                </a:moveTo>
                <a:cubicBezTo>
                  <a:pt x="56532" y="34581"/>
                  <a:pt x="62847" y="28266"/>
                  <a:pt x="70665" y="28266"/>
                </a:cubicBezTo>
                <a:lnTo>
                  <a:pt x="155462" y="28266"/>
                </a:lnTo>
                <a:cubicBezTo>
                  <a:pt x="163279" y="28266"/>
                  <a:pt x="169595" y="34581"/>
                  <a:pt x="169595" y="42399"/>
                </a:cubicBezTo>
                <a:cubicBezTo>
                  <a:pt x="169595" y="50216"/>
                  <a:pt x="163279" y="56532"/>
                  <a:pt x="155462" y="56532"/>
                </a:cubicBezTo>
                <a:lnTo>
                  <a:pt x="70665" y="56532"/>
                </a:lnTo>
                <a:cubicBezTo>
                  <a:pt x="62847" y="56532"/>
                  <a:pt x="56532" y="50216"/>
                  <a:pt x="56532" y="42399"/>
                </a:cubicBezTo>
                <a:close/>
                <a:moveTo>
                  <a:pt x="70665" y="77731"/>
                </a:moveTo>
                <a:lnTo>
                  <a:pt x="127196" y="77731"/>
                </a:lnTo>
                <a:cubicBezTo>
                  <a:pt x="135014" y="77731"/>
                  <a:pt x="141329" y="84047"/>
                  <a:pt x="141329" y="91864"/>
                </a:cubicBezTo>
                <a:cubicBezTo>
                  <a:pt x="141329" y="99681"/>
                  <a:pt x="135014" y="105997"/>
                  <a:pt x="127196" y="105997"/>
                </a:cubicBezTo>
                <a:lnTo>
                  <a:pt x="70665" y="105997"/>
                </a:lnTo>
                <a:cubicBezTo>
                  <a:pt x="62847" y="105997"/>
                  <a:pt x="56532" y="99681"/>
                  <a:pt x="56532" y="91864"/>
                </a:cubicBezTo>
                <a:cubicBezTo>
                  <a:pt x="56532" y="84047"/>
                  <a:pt x="62847" y="77731"/>
                  <a:pt x="70665" y="77731"/>
                </a:cubicBezTo>
                <a:close/>
                <a:moveTo>
                  <a:pt x="70665" y="127196"/>
                </a:moveTo>
                <a:lnTo>
                  <a:pt x="183728" y="127196"/>
                </a:lnTo>
                <a:cubicBezTo>
                  <a:pt x="191545" y="127196"/>
                  <a:pt x="197861" y="133512"/>
                  <a:pt x="197861" y="141329"/>
                </a:cubicBezTo>
                <a:cubicBezTo>
                  <a:pt x="197861" y="149146"/>
                  <a:pt x="191545" y="155462"/>
                  <a:pt x="183728" y="155462"/>
                </a:cubicBezTo>
                <a:lnTo>
                  <a:pt x="70665" y="155462"/>
                </a:lnTo>
                <a:cubicBezTo>
                  <a:pt x="62847" y="155462"/>
                  <a:pt x="56532" y="149146"/>
                  <a:pt x="56532" y="141329"/>
                </a:cubicBezTo>
                <a:cubicBezTo>
                  <a:pt x="56532" y="133512"/>
                  <a:pt x="62847" y="127196"/>
                  <a:pt x="70665" y="12719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2" name="Text 10"/>
          <p:cNvSpPr/>
          <p:nvPr/>
        </p:nvSpPr>
        <p:spPr>
          <a:xfrm>
            <a:off x="2655341" y="2259674"/>
            <a:ext cx="1893811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指标计算</a:t>
            </a:r>
            <a:endParaRPr lang="en-US" sz="1600" dirty="0"/>
          </a:p>
        </p:txBody>
      </p:sp>
      <p:sp>
        <p:nvSpPr>
          <p:cNvPr id="103" name="Text 11"/>
          <p:cNvSpPr/>
          <p:nvPr/>
        </p:nvSpPr>
        <p:spPr>
          <a:xfrm>
            <a:off x="2664763" y="2561177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OpenDigger</a:t>
            </a:r>
            <a:endParaRPr lang="en-US" sz="1600" dirty="0"/>
          </a:p>
        </p:txBody>
      </p:sp>
      <p:sp>
        <p:nvSpPr>
          <p:cNvPr id="104" name="Text 12"/>
          <p:cNvSpPr/>
          <p:nvPr/>
        </p:nvSpPr>
        <p:spPr>
          <a:xfrm>
            <a:off x="2664763" y="2749616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健康度画像</a:t>
            </a:r>
            <a:endParaRPr lang="en-US" sz="1600" dirty="0"/>
          </a:p>
        </p:txBody>
      </p:sp>
      <p:sp>
        <p:nvSpPr>
          <p:cNvPr id="105" name="Shape 13"/>
          <p:cNvSpPr/>
          <p:nvPr/>
        </p:nvSpPr>
        <p:spPr>
          <a:xfrm>
            <a:off x="4880295" y="1732045"/>
            <a:ext cx="2110516" cy="1356760"/>
          </a:xfrm>
          <a:custGeom>
            <a:avLst/>
            <a:gdLst/>
            <a:ahLst/>
            <a:cxnLst/>
            <a:rect l="l" t="t" r="r" b="b"/>
            <a:pathLst>
              <a:path w="2110516" h="1356760">
                <a:moveTo>
                  <a:pt x="75382" y="0"/>
                </a:moveTo>
                <a:lnTo>
                  <a:pt x="2035135" y="0"/>
                </a:lnTo>
                <a:cubicBezTo>
                  <a:pt x="2076767" y="0"/>
                  <a:pt x="2110516" y="33749"/>
                  <a:pt x="2110516" y="75382"/>
                </a:cubicBezTo>
                <a:lnTo>
                  <a:pt x="2110516" y="1281379"/>
                </a:lnTo>
                <a:cubicBezTo>
                  <a:pt x="2110516" y="1323011"/>
                  <a:pt x="2076767" y="1356760"/>
                  <a:pt x="2035135" y="1356760"/>
                </a:cubicBezTo>
                <a:lnTo>
                  <a:pt x="75382" y="1356760"/>
                </a:lnTo>
                <a:cubicBezTo>
                  <a:pt x="33749" y="1356760"/>
                  <a:pt x="0" y="1323011"/>
                  <a:pt x="0" y="1281379"/>
                </a:cubicBezTo>
                <a:lnTo>
                  <a:pt x="0" y="75382"/>
                </a:lnTo>
                <a:cubicBezTo>
                  <a:pt x="0" y="33777"/>
                  <a:pt x="33777" y="0"/>
                  <a:pt x="75382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106" name="Shape 14"/>
          <p:cNvSpPr/>
          <p:nvPr/>
        </p:nvSpPr>
        <p:spPr>
          <a:xfrm>
            <a:off x="5834955" y="1907923"/>
            <a:ext cx="197861" cy="226127"/>
          </a:xfrm>
          <a:custGeom>
            <a:avLst/>
            <a:gdLst/>
            <a:ahLst/>
            <a:cxnLst/>
            <a:rect l="l" t="t" r="r" b="b"/>
            <a:pathLst>
              <a:path w="197861" h="226127">
                <a:moveTo>
                  <a:pt x="169595" y="226127"/>
                </a:moveTo>
                <a:lnTo>
                  <a:pt x="42399" y="226127"/>
                </a:lnTo>
                <a:cubicBezTo>
                  <a:pt x="18991" y="226127"/>
                  <a:pt x="0" y="207136"/>
                  <a:pt x="0" y="183728"/>
                </a:cubicBezTo>
                <a:lnTo>
                  <a:pt x="0" y="42399"/>
                </a:lnTo>
                <a:cubicBezTo>
                  <a:pt x="0" y="18991"/>
                  <a:pt x="18991" y="0"/>
                  <a:pt x="42399" y="0"/>
                </a:cubicBezTo>
                <a:lnTo>
                  <a:pt x="176662" y="0"/>
                </a:lnTo>
                <a:cubicBezTo>
                  <a:pt x="188365" y="0"/>
                  <a:pt x="197861" y="9496"/>
                  <a:pt x="197861" y="21199"/>
                </a:cubicBezTo>
                <a:lnTo>
                  <a:pt x="197861" y="148396"/>
                </a:lnTo>
                <a:cubicBezTo>
                  <a:pt x="197861" y="157626"/>
                  <a:pt x="191943" y="165488"/>
                  <a:pt x="183728" y="168403"/>
                </a:cubicBezTo>
                <a:lnTo>
                  <a:pt x="183728" y="197861"/>
                </a:lnTo>
                <a:cubicBezTo>
                  <a:pt x="191545" y="197861"/>
                  <a:pt x="197861" y="204177"/>
                  <a:pt x="197861" y="211994"/>
                </a:cubicBezTo>
                <a:cubicBezTo>
                  <a:pt x="197861" y="219811"/>
                  <a:pt x="191545" y="226127"/>
                  <a:pt x="183728" y="226127"/>
                </a:cubicBezTo>
                <a:lnTo>
                  <a:pt x="169595" y="226127"/>
                </a:lnTo>
                <a:close/>
                <a:moveTo>
                  <a:pt x="42399" y="169595"/>
                </a:moveTo>
                <a:cubicBezTo>
                  <a:pt x="34581" y="169595"/>
                  <a:pt x="28266" y="175911"/>
                  <a:pt x="28266" y="183728"/>
                </a:cubicBezTo>
                <a:cubicBezTo>
                  <a:pt x="28266" y="191545"/>
                  <a:pt x="34581" y="197861"/>
                  <a:pt x="42399" y="197861"/>
                </a:cubicBezTo>
                <a:lnTo>
                  <a:pt x="155462" y="197861"/>
                </a:lnTo>
                <a:lnTo>
                  <a:pt x="155462" y="169595"/>
                </a:lnTo>
                <a:lnTo>
                  <a:pt x="42399" y="169595"/>
                </a:lnTo>
                <a:close/>
                <a:moveTo>
                  <a:pt x="56532" y="67131"/>
                </a:moveTo>
                <a:cubicBezTo>
                  <a:pt x="56532" y="73005"/>
                  <a:pt x="61257" y="77731"/>
                  <a:pt x="67131" y="77731"/>
                </a:cubicBezTo>
                <a:lnTo>
                  <a:pt x="144862" y="77731"/>
                </a:lnTo>
                <a:cubicBezTo>
                  <a:pt x="150736" y="77731"/>
                  <a:pt x="155462" y="73005"/>
                  <a:pt x="155462" y="67131"/>
                </a:cubicBezTo>
                <a:cubicBezTo>
                  <a:pt x="155462" y="61257"/>
                  <a:pt x="150736" y="56532"/>
                  <a:pt x="144862" y="56532"/>
                </a:cubicBezTo>
                <a:lnTo>
                  <a:pt x="67131" y="56532"/>
                </a:lnTo>
                <a:cubicBezTo>
                  <a:pt x="61257" y="56532"/>
                  <a:pt x="56532" y="61257"/>
                  <a:pt x="56532" y="67131"/>
                </a:cubicBezTo>
                <a:close/>
                <a:moveTo>
                  <a:pt x="67131" y="98930"/>
                </a:moveTo>
                <a:cubicBezTo>
                  <a:pt x="61257" y="98930"/>
                  <a:pt x="56532" y="103656"/>
                  <a:pt x="56532" y="109530"/>
                </a:cubicBezTo>
                <a:cubicBezTo>
                  <a:pt x="56532" y="115404"/>
                  <a:pt x="61257" y="120130"/>
                  <a:pt x="67131" y="120130"/>
                </a:cubicBezTo>
                <a:lnTo>
                  <a:pt x="144862" y="120130"/>
                </a:lnTo>
                <a:cubicBezTo>
                  <a:pt x="150736" y="120130"/>
                  <a:pt x="155462" y="115404"/>
                  <a:pt x="155462" y="109530"/>
                </a:cubicBezTo>
                <a:cubicBezTo>
                  <a:pt x="155462" y="103656"/>
                  <a:pt x="150736" y="98930"/>
                  <a:pt x="144862" y="98930"/>
                </a:cubicBezTo>
                <a:lnTo>
                  <a:pt x="67131" y="9893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7" name="Text 15"/>
          <p:cNvSpPr/>
          <p:nvPr/>
        </p:nvSpPr>
        <p:spPr>
          <a:xfrm>
            <a:off x="4988648" y="2259674"/>
            <a:ext cx="1893811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知识汇聚</a:t>
            </a:r>
            <a:endParaRPr lang="en-US" sz="1600" dirty="0"/>
          </a:p>
        </p:txBody>
      </p:sp>
      <p:sp>
        <p:nvSpPr>
          <p:cNvPr id="108" name="Text 16"/>
          <p:cNvSpPr/>
          <p:nvPr/>
        </p:nvSpPr>
        <p:spPr>
          <a:xfrm>
            <a:off x="4998069" y="2561177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MaxKB</a:t>
            </a:r>
            <a:endParaRPr lang="en-US" sz="1600" dirty="0"/>
          </a:p>
        </p:txBody>
      </p:sp>
      <p:sp>
        <p:nvSpPr>
          <p:cNvPr id="109" name="Text 17"/>
          <p:cNvSpPr/>
          <p:nvPr/>
        </p:nvSpPr>
        <p:spPr>
          <a:xfrm>
            <a:off x="4998069" y="2749616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治理文档</a:t>
            </a:r>
            <a:endParaRPr lang="en-US" sz="1600" dirty="0"/>
          </a:p>
        </p:txBody>
      </p:sp>
      <p:sp>
        <p:nvSpPr>
          <p:cNvPr id="110" name="Shape 18"/>
          <p:cNvSpPr/>
          <p:nvPr/>
        </p:nvSpPr>
        <p:spPr>
          <a:xfrm>
            <a:off x="7213601" y="1732045"/>
            <a:ext cx="2110516" cy="1356760"/>
          </a:xfrm>
          <a:custGeom>
            <a:avLst/>
            <a:gdLst/>
            <a:ahLst/>
            <a:cxnLst/>
            <a:rect l="l" t="t" r="r" b="b"/>
            <a:pathLst>
              <a:path w="2110516" h="1356760">
                <a:moveTo>
                  <a:pt x="75382" y="0"/>
                </a:moveTo>
                <a:lnTo>
                  <a:pt x="2035135" y="0"/>
                </a:lnTo>
                <a:cubicBezTo>
                  <a:pt x="2076767" y="0"/>
                  <a:pt x="2110516" y="33749"/>
                  <a:pt x="2110516" y="75382"/>
                </a:cubicBezTo>
                <a:lnTo>
                  <a:pt x="2110516" y="1281379"/>
                </a:lnTo>
                <a:cubicBezTo>
                  <a:pt x="2110516" y="1323011"/>
                  <a:pt x="2076767" y="1356760"/>
                  <a:pt x="2035135" y="1356760"/>
                </a:cubicBezTo>
                <a:lnTo>
                  <a:pt x="75382" y="1356760"/>
                </a:lnTo>
                <a:cubicBezTo>
                  <a:pt x="33749" y="1356760"/>
                  <a:pt x="0" y="1323011"/>
                  <a:pt x="0" y="1281379"/>
                </a:cubicBezTo>
                <a:lnTo>
                  <a:pt x="0" y="75382"/>
                </a:lnTo>
                <a:cubicBezTo>
                  <a:pt x="0" y="33777"/>
                  <a:pt x="33777" y="0"/>
                  <a:pt x="75382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111" name="Shape 19"/>
          <p:cNvSpPr/>
          <p:nvPr/>
        </p:nvSpPr>
        <p:spPr>
          <a:xfrm>
            <a:off x="8154127" y="1907923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52998" y="24733"/>
                </a:moveTo>
                <a:cubicBezTo>
                  <a:pt x="52998" y="11086"/>
                  <a:pt x="64084" y="0"/>
                  <a:pt x="77731" y="0"/>
                </a:cubicBezTo>
                <a:lnTo>
                  <a:pt x="88331" y="0"/>
                </a:lnTo>
                <a:cubicBezTo>
                  <a:pt x="96148" y="0"/>
                  <a:pt x="102464" y="6316"/>
                  <a:pt x="102464" y="14133"/>
                </a:cubicBezTo>
                <a:lnTo>
                  <a:pt x="102464" y="211994"/>
                </a:lnTo>
                <a:cubicBezTo>
                  <a:pt x="102464" y="219811"/>
                  <a:pt x="96148" y="226127"/>
                  <a:pt x="88331" y="226127"/>
                </a:cubicBezTo>
                <a:lnTo>
                  <a:pt x="74198" y="226127"/>
                </a:lnTo>
                <a:cubicBezTo>
                  <a:pt x="61037" y="226127"/>
                  <a:pt x="49951" y="217117"/>
                  <a:pt x="46815" y="204927"/>
                </a:cubicBezTo>
                <a:cubicBezTo>
                  <a:pt x="46506" y="204927"/>
                  <a:pt x="46241" y="204927"/>
                  <a:pt x="45932" y="204927"/>
                </a:cubicBezTo>
                <a:cubicBezTo>
                  <a:pt x="26411" y="204927"/>
                  <a:pt x="10600" y="189116"/>
                  <a:pt x="10600" y="169595"/>
                </a:cubicBezTo>
                <a:cubicBezTo>
                  <a:pt x="10600" y="161645"/>
                  <a:pt x="13250" y="154314"/>
                  <a:pt x="17666" y="148396"/>
                </a:cubicBezTo>
                <a:cubicBezTo>
                  <a:pt x="9098" y="141948"/>
                  <a:pt x="3533" y="131701"/>
                  <a:pt x="3533" y="120130"/>
                </a:cubicBezTo>
                <a:cubicBezTo>
                  <a:pt x="3533" y="106483"/>
                  <a:pt x="11306" y="94602"/>
                  <a:pt x="22613" y="88728"/>
                </a:cubicBezTo>
                <a:cubicBezTo>
                  <a:pt x="19477" y="83428"/>
                  <a:pt x="17666" y="77245"/>
                  <a:pt x="17666" y="70665"/>
                </a:cubicBezTo>
                <a:cubicBezTo>
                  <a:pt x="17666" y="51144"/>
                  <a:pt x="33477" y="35332"/>
                  <a:pt x="52998" y="35332"/>
                </a:cubicBezTo>
                <a:lnTo>
                  <a:pt x="52998" y="24733"/>
                </a:lnTo>
                <a:close/>
                <a:moveTo>
                  <a:pt x="173128" y="24733"/>
                </a:moveTo>
                <a:lnTo>
                  <a:pt x="173128" y="35332"/>
                </a:lnTo>
                <a:cubicBezTo>
                  <a:pt x="192649" y="35332"/>
                  <a:pt x="208461" y="51144"/>
                  <a:pt x="208461" y="70665"/>
                </a:cubicBezTo>
                <a:cubicBezTo>
                  <a:pt x="208461" y="77289"/>
                  <a:pt x="206650" y="83473"/>
                  <a:pt x="203514" y="88728"/>
                </a:cubicBezTo>
                <a:cubicBezTo>
                  <a:pt x="214865" y="94602"/>
                  <a:pt x="222594" y="106439"/>
                  <a:pt x="222594" y="120130"/>
                </a:cubicBezTo>
                <a:cubicBezTo>
                  <a:pt x="222594" y="131701"/>
                  <a:pt x="217029" y="141948"/>
                  <a:pt x="208461" y="148396"/>
                </a:cubicBezTo>
                <a:cubicBezTo>
                  <a:pt x="212877" y="154314"/>
                  <a:pt x="215527" y="161645"/>
                  <a:pt x="215527" y="169595"/>
                </a:cubicBezTo>
                <a:cubicBezTo>
                  <a:pt x="215527" y="189116"/>
                  <a:pt x="199716" y="204927"/>
                  <a:pt x="180195" y="204927"/>
                </a:cubicBezTo>
                <a:cubicBezTo>
                  <a:pt x="179886" y="204927"/>
                  <a:pt x="179621" y="204927"/>
                  <a:pt x="179311" y="204927"/>
                </a:cubicBezTo>
                <a:cubicBezTo>
                  <a:pt x="176176" y="217117"/>
                  <a:pt x="165090" y="226127"/>
                  <a:pt x="151929" y="226127"/>
                </a:cubicBezTo>
                <a:lnTo>
                  <a:pt x="137796" y="226127"/>
                </a:lnTo>
                <a:cubicBezTo>
                  <a:pt x="129979" y="226127"/>
                  <a:pt x="123663" y="219811"/>
                  <a:pt x="123663" y="211994"/>
                </a:cubicBezTo>
                <a:lnTo>
                  <a:pt x="123663" y="14133"/>
                </a:lnTo>
                <a:cubicBezTo>
                  <a:pt x="123663" y="6316"/>
                  <a:pt x="129979" y="0"/>
                  <a:pt x="137796" y="0"/>
                </a:cubicBezTo>
                <a:lnTo>
                  <a:pt x="148396" y="0"/>
                </a:lnTo>
                <a:cubicBezTo>
                  <a:pt x="162043" y="0"/>
                  <a:pt x="173128" y="11086"/>
                  <a:pt x="173128" y="2473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2" name="Text 20"/>
          <p:cNvSpPr/>
          <p:nvPr/>
        </p:nvSpPr>
        <p:spPr>
          <a:xfrm>
            <a:off x="7321953" y="2259674"/>
            <a:ext cx="1893811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智能融合</a:t>
            </a:r>
            <a:endParaRPr lang="en-US" sz="1600" dirty="0"/>
          </a:p>
        </p:txBody>
      </p:sp>
      <p:sp>
        <p:nvSpPr>
          <p:cNvPr id="113" name="Text 21"/>
          <p:cNvSpPr/>
          <p:nvPr/>
        </p:nvSpPr>
        <p:spPr>
          <a:xfrm>
            <a:off x="7331375" y="2561177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指标+证据</a:t>
            </a:r>
            <a:endParaRPr lang="en-US" sz="1600" dirty="0"/>
          </a:p>
        </p:txBody>
      </p:sp>
      <p:sp>
        <p:nvSpPr>
          <p:cNvPr id="114" name="Text 22"/>
          <p:cNvSpPr/>
          <p:nvPr/>
        </p:nvSpPr>
        <p:spPr>
          <a:xfrm>
            <a:off x="7331375" y="2749616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生成建议</a:t>
            </a:r>
            <a:endParaRPr lang="en-US" sz="1600" dirty="0"/>
          </a:p>
        </p:txBody>
      </p:sp>
      <p:sp>
        <p:nvSpPr>
          <p:cNvPr id="115" name="Shape 23"/>
          <p:cNvSpPr/>
          <p:nvPr/>
        </p:nvSpPr>
        <p:spPr>
          <a:xfrm>
            <a:off x="9546907" y="1732045"/>
            <a:ext cx="2110516" cy="1356760"/>
          </a:xfrm>
          <a:custGeom>
            <a:avLst/>
            <a:gdLst/>
            <a:ahLst/>
            <a:cxnLst/>
            <a:rect l="l" t="t" r="r" b="b"/>
            <a:pathLst>
              <a:path w="2110516" h="1356760">
                <a:moveTo>
                  <a:pt x="75382" y="0"/>
                </a:moveTo>
                <a:lnTo>
                  <a:pt x="2035135" y="0"/>
                </a:lnTo>
                <a:cubicBezTo>
                  <a:pt x="2076767" y="0"/>
                  <a:pt x="2110516" y="33749"/>
                  <a:pt x="2110516" y="75382"/>
                </a:cubicBezTo>
                <a:lnTo>
                  <a:pt x="2110516" y="1281379"/>
                </a:lnTo>
                <a:cubicBezTo>
                  <a:pt x="2110516" y="1323011"/>
                  <a:pt x="2076767" y="1356760"/>
                  <a:pt x="2035135" y="1356760"/>
                </a:cubicBezTo>
                <a:lnTo>
                  <a:pt x="75382" y="1356760"/>
                </a:lnTo>
                <a:cubicBezTo>
                  <a:pt x="33749" y="1356760"/>
                  <a:pt x="0" y="1323011"/>
                  <a:pt x="0" y="1281379"/>
                </a:cubicBezTo>
                <a:lnTo>
                  <a:pt x="0" y="75382"/>
                </a:lnTo>
                <a:cubicBezTo>
                  <a:pt x="0" y="33777"/>
                  <a:pt x="33777" y="0"/>
                  <a:pt x="75382" y="0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16" name="Shape 24"/>
          <p:cNvSpPr/>
          <p:nvPr/>
        </p:nvSpPr>
        <p:spPr>
          <a:xfrm>
            <a:off x="10515699" y="1907923"/>
            <a:ext cx="169595" cy="226127"/>
          </a:xfrm>
          <a:custGeom>
            <a:avLst/>
            <a:gdLst/>
            <a:ahLst/>
            <a:cxnLst/>
            <a:rect l="l" t="t" r="r" b="b"/>
            <a:pathLst>
              <a:path w="169595" h="226127">
                <a:moveTo>
                  <a:pt x="0" y="28266"/>
                </a:moveTo>
                <a:cubicBezTo>
                  <a:pt x="0" y="12675"/>
                  <a:pt x="12675" y="0"/>
                  <a:pt x="28266" y="0"/>
                </a:cubicBezTo>
                <a:lnTo>
                  <a:pt x="94293" y="0"/>
                </a:lnTo>
                <a:cubicBezTo>
                  <a:pt x="101801" y="0"/>
                  <a:pt x="109000" y="2959"/>
                  <a:pt x="114300" y="8259"/>
                </a:cubicBezTo>
                <a:lnTo>
                  <a:pt x="161336" y="55339"/>
                </a:lnTo>
                <a:cubicBezTo>
                  <a:pt x="166636" y="60639"/>
                  <a:pt x="169595" y="67838"/>
                  <a:pt x="169595" y="75346"/>
                </a:cubicBezTo>
                <a:lnTo>
                  <a:pt x="169595" y="197861"/>
                </a:lnTo>
                <a:cubicBezTo>
                  <a:pt x="169595" y="213451"/>
                  <a:pt x="156920" y="226127"/>
                  <a:pt x="141329" y="226127"/>
                </a:cubicBezTo>
                <a:lnTo>
                  <a:pt x="28266" y="226127"/>
                </a:lnTo>
                <a:cubicBezTo>
                  <a:pt x="12675" y="226127"/>
                  <a:pt x="0" y="213451"/>
                  <a:pt x="0" y="197861"/>
                </a:cubicBezTo>
                <a:lnTo>
                  <a:pt x="0" y="28266"/>
                </a:lnTo>
                <a:close/>
                <a:moveTo>
                  <a:pt x="91864" y="25837"/>
                </a:moveTo>
                <a:lnTo>
                  <a:pt x="91864" y="67131"/>
                </a:lnTo>
                <a:cubicBezTo>
                  <a:pt x="91864" y="73005"/>
                  <a:pt x="96590" y="77731"/>
                  <a:pt x="102464" y="77731"/>
                </a:cubicBezTo>
                <a:lnTo>
                  <a:pt x="143758" y="77731"/>
                </a:lnTo>
                <a:lnTo>
                  <a:pt x="91864" y="25837"/>
                </a:lnTo>
                <a:close/>
                <a:moveTo>
                  <a:pt x="52998" y="113063"/>
                </a:moveTo>
                <a:cubicBezTo>
                  <a:pt x="47124" y="113063"/>
                  <a:pt x="42399" y="117789"/>
                  <a:pt x="42399" y="123663"/>
                </a:cubicBezTo>
                <a:cubicBezTo>
                  <a:pt x="42399" y="129537"/>
                  <a:pt x="47124" y="134263"/>
                  <a:pt x="52998" y="134263"/>
                </a:cubicBezTo>
                <a:lnTo>
                  <a:pt x="116597" y="134263"/>
                </a:lnTo>
                <a:cubicBezTo>
                  <a:pt x="122471" y="134263"/>
                  <a:pt x="127196" y="129537"/>
                  <a:pt x="127196" y="123663"/>
                </a:cubicBezTo>
                <a:cubicBezTo>
                  <a:pt x="127196" y="117789"/>
                  <a:pt x="122471" y="113063"/>
                  <a:pt x="116597" y="113063"/>
                </a:cubicBezTo>
                <a:lnTo>
                  <a:pt x="52998" y="113063"/>
                </a:lnTo>
                <a:close/>
                <a:moveTo>
                  <a:pt x="52998" y="155462"/>
                </a:moveTo>
                <a:cubicBezTo>
                  <a:pt x="47124" y="155462"/>
                  <a:pt x="42399" y="160188"/>
                  <a:pt x="42399" y="166062"/>
                </a:cubicBezTo>
                <a:cubicBezTo>
                  <a:pt x="42399" y="171936"/>
                  <a:pt x="47124" y="176662"/>
                  <a:pt x="52998" y="176662"/>
                </a:cubicBezTo>
                <a:lnTo>
                  <a:pt x="116597" y="176662"/>
                </a:lnTo>
                <a:cubicBezTo>
                  <a:pt x="122471" y="176662"/>
                  <a:pt x="127196" y="171936"/>
                  <a:pt x="127196" y="166062"/>
                </a:cubicBezTo>
                <a:cubicBezTo>
                  <a:pt x="127196" y="160188"/>
                  <a:pt x="122471" y="155462"/>
                  <a:pt x="116597" y="155462"/>
                </a:cubicBezTo>
                <a:lnTo>
                  <a:pt x="52998" y="15546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7" name="Text 25"/>
          <p:cNvSpPr/>
          <p:nvPr/>
        </p:nvSpPr>
        <p:spPr>
          <a:xfrm>
            <a:off x="9655260" y="2259674"/>
            <a:ext cx="1893811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报告沉淀</a:t>
            </a:r>
            <a:endParaRPr lang="en-US" sz="1600" dirty="0"/>
          </a:p>
        </p:txBody>
      </p:sp>
      <p:sp>
        <p:nvSpPr>
          <p:cNvPr id="118" name="Text 26"/>
          <p:cNvSpPr/>
          <p:nvPr/>
        </p:nvSpPr>
        <p:spPr>
          <a:xfrm>
            <a:off x="9664682" y="2561177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落库+存储</a:t>
            </a:r>
            <a:endParaRPr lang="en-US" sz="1600" dirty="0"/>
          </a:p>
        </p:txBody>
      </p:sp>
      <p:sp>
        <p:nvSpPr>
          <p:cNvPr id="119" name="Text 27"/>
          <p:cNvSpPr/>
          <p:nvPr/>
        </p:nvSpPr>
        <p:spPr>
          <a:xfrm>
            <a:off x="9664682" y="2749616"/>
            <a:ext cx="1874968" cy="18843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4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审计复盘</a:t>
            </a:r>
            <a:endParaRPr lang="en-US" sz="1600" dirty="0"/>
          </a:p>
        </p:txBody>
      </p:sp>
      <p:sp>
        <p:nvSpPr>
          <p:cNvPr id="120" name="Shape 28"/>
          <p:cNvSpPr/>
          <p:nvPr/>
        </p:nvSpPr>
        <p:spPr>
          <a:xfrm>
            <a:off x="232527" y="3239557"/>
            <a:ext cx="5624903" cy="1130634"/>
          </a:xfrm>
          <a:custGeom>
            <a:avLst/>
            <a:gdLst/>
            <a:ahLst/>
            <a:cxnLst/>
            <a:rect l="l" t="t" r="r" b="b"/>
            <a:pathLst>
              <a:path w="5624903" h="1130634">
                <a:moveTo>
                  <a:pt x="37688" y="0"/>
                </a:moveTo>
                <a:lnTo>
                  <a:pt x="5549523" y="0"/>
                </a:lnTo>
                <a:cubicBezTo>
                  <a:pt x="5591154" y="0"/>
                  <a:pt x="5624903" y="33748"/>
                  <a:pt x="5624903" y="75379"/>
                </a:cubicBezTo>
                <a:lnTo>
                  <a:pt x="5624903" y="1055254"/>
                </a:lnTo>
                <a:cubicBezTo>
                  <a:pt x="5624903" y="1096885"/>
                  <a:pt x="5591154" y="1130634"/>
                  <a:pt x="5549523" y="1130634"/>
                </a:cubicBezTo>
                <a:lnTo>
                  <a:pt x="37688" y="1130634"/>
                </a:lnTo>
                <a:cubicBezTo>
                  <a:pt x="16873" y="1130634"/>
                  <a:pt x="0" y="1113760"/>
                  <a:pt x="0" y="1092946"/>
                </a:cubicBezTo>
                <a:lnTo>
                  <a:pt x="0" y="37688"/>
                </a:lnTo>
                <a:cubicBezTo>
                  <a:pt x="0" y="16873"/>
                  <a:pt x="16873" y="0"/>
                  <a:pt x="37688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21" name="Shape 29"/>
          <p:cNvSpPr/>
          <p:nvPr/>
        </p:nvSpPr>
        <p:spPr>
          <a:xfrm>
            <a:off x="232527" y="3239557"/>
            <a:ext cx="37688" cy="1130634"/>
          </a:xfrm>
          <a:custGeom>
            <a:avLst/>
            <a:gdLst/>
            <a:ahLst/>
            <a:cxnLst/>
            <a:rect l="l" t="t" r="r" b="b"/>
            <a:pathLst>
              <a:path w="37688" h="1130634">
                <a:moveTo>
                  <a:pt x="37688" y="0"/>
                </a:moveTo>
                <a:lnTo>
                  <a:pt x="37688" y="0"/>
                </a:lnTo>
                <a:lnTo>
                  <a:pt x="37688" y="1130634"/>
                </a:lnTo>
                <a:lnTo>
                  <a:pt x="37688" y="1130634"/>
                </a:lnTo>
                <a:cubicBezTo>
                  <a:pt x="16873" y="1130634"/>
                  <a:pt x="0" y="1113760"/>
                  <a:pt x="0" y="1092946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122" name="Text 30"/>
          <p:cNvSpPr/>
          <p:nvPr/>
        </p:nvSpPr>
        <p:spPr>
          <a:xfrm>
            <a:off x="402122" y="3390308"/>
            <a:ext cx="5389354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890" b="1" dirty="0">
                <a:solidFill>
                  <a:srgbClr val="FFFFFF"/>
                </a:solidFill>
                <a:highlight>
                  <a:srgbClr val="5E81AC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 </a:t>
            </a:r>
            <a:r>
              <a:rPr lang="en-US" sz="133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数据同步</a:t>
            </a:r>
            <a:endParaRPr lang="en-US" sz="1600" dirty="0"/>
          </a:p>
        </p:txBody>
      </p:sp>
      <p:sp>
        <p:nvSpPr>
          <p:cNvPr id="123" name="Text 31"/>
          <p:cNvSpPr/>
          <p:nvPr/>
        </p:nvSpPr>
        <p:spPr>
          <a:xfrm>
            <a:off x="402122" y="3729498"/>
            <a:ext cx="5379932" cy="4899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XXL-JOB 定时拉取/同步开源数据，包括</a:t>
            </a:r>
            <a:r>
              <a:rPr lang="en-US" sz="118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仓库、PR、Issue、贡献者、Release</a:t>
            </a: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等全维度信息。</a:t>
            </a:r>
            <a:endParaRPr lang="en-US" sz="1600" dirty="0"/>
          </a:p>
        </p:txBody>
      </p:sp>
      <p:sp>
        <p:nvSpPr>
          <p:cNvPr id="124" name="Shape 32"/>
          <p:cNvSpPr/>
          <p:nvPr/>
        </p:nvSpPr>
        <p:spPr>
          <a:xfrm>
            <a:off x="232527" y="4483254"/>
            <a:ext cx="5624903" cy="1130634"/>
          </a:xfrm>
          <a:custGeom>
            <a:avLst/>
            <a:gdLst/>
            <a:ahLst/>
            <a:cxnLst/>
            <a:rect l="l" t="t" r="r" b="b"/>
            <a:pathLst>
              <a:path w="5624903" h="1130634">
                <a:moveTo>
                  <a:pt x="37688" y="0"/>
                </a:moveTo>
                <a:lnTo>
                  <a:pt x="5549523" y="0"/>
                </a:lnTo>
                <a:cubicBezTo>
                  <a:pt x="5591154" y="0"/>
                  <a:pt x="5624903" y="33748"/>
                  <a:pt x="5624903" y="75379"/>
                </a:cubicBezTo>
                <a:lnTo>
                  <a:pt x="5624903" y="1055254"/>
                </a:lnTo>
                <a:cubicBezTo>
                  <a:pt x="5624903" y="1096885"/>
                  <a:pt x="5591154" y="1130634"/>
                  <a:pt x="5549523" y="1130634"/>
                </a:cubicBezTo>
                <a:lnTo>
                  <a:pt x="37688" y="1130634"/>
                </a:lnTo>
                <a:cubicBezTo>
                  <a:pt x="16873" y="1130634"/>
                  <a:pt x="0" y="1113760"/>
                  <a:pt x="0" y="1092946"/>
                </a:cubicBezTo>
                <a:lnTo>
                  <a:pt x="0" y="37688"/>
                </a:lnTo>
                <a:cubicBezTo>
                  <a:pt x="0" y="16873"/>
                  <a:pt x="16873" y="0"/>
                  <a:pt x="37688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25" name="Shape 33"/>
          <p:cNvSpPr/>
          <p:nvPr/>
        </p:nvSpPr>
        <p:spPr>
          <a:xfrm>
            <a:off x="232527" y="4483254"/>
            <a:ext cx="37688" cy="1130634"/>
          </a:xfrm>
          <a:custGeom>
            <a:avLst/>
            <a:gdLst/>
            <a:ahLst/>
            <a:cxnLst/>
            <a:rect l="l" t="t" r="r" b="b"/>
            <a:pathLst>
              <a:path w="37688" h="1130634">
                <a:moveTo>
                  <a:pt x="37688" y="0"/>
                </a:moveTo>
                <a:lnTo>
                  <a:pt x="37688" y="0"/>
                </a:lnTo>
                <a:lnTo>
                  <a:pt x="37688" y="1130634"/>
                </a:lnTo>
                <a:lnTo>
                  <a:pt x="37688" y="1130634"/>
                </a:lnTo>
                <a:cubicBezTo>
                  <a:pt x="16873" y="1130634"/>
                  <a:pt x="0" y="1113760"/>
                  <a:pt x="0" y="1092946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126" name="Text 34"/>
          <p:cNvSpPr/>
          <p:nvPr/>
        </p:nvSpPr>
        <p:spPr>
          <a:xfrm>
            <a:off x="402122" y="4634005"/>
            <a:ext cx="5389354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890" b="1" dirty="0">
                <a:solidFill>
                  <a:srgbClr val="FFFFFF"/>
                </a:solidFill>
                <a:highlight>
                  <a:srgbClr val="88C0D0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 </a:t>
            </a:r>
            <a:r>
              <a:rPr lang="en-US" sz="133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指标计算</a:t>
            </a:r>
            <a:endParaRPr lang="en-US" sz="1600" dirty="0"/>
          </a:p>
        </p:txBody>
      </p:sp>
      <p:sp>
        <p:nvSpPr>
          <p:cNvPr id="127" name="Text 35"/>
          <p:cNvSpPr/>
          <p:nvPr/>
        </p:nvSpPr>
        <p:spPr>
          <a:xfrm>
            <a:off x="402122" y="4973195"/>
            <a:ext cx="5379932" cy="4899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OpenDigger 产出治理指标与画像，包括</a:t>
            </a:r>
            <a:r>
              <a:rPr lang="en-US" sz="118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活跃度、贡献分布、影响力/排名、趋势</a:t>
            </a: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等。</a:t>
            </a:r>
            <a:endParaRPr lang="en-US" sz="1600" dirty="0"/>
          </a:p>
        </p:txBody>
      </p:sp>
      <p:sp>
        <p:nvSpPr>
          <p:cNvPr id="128" name="Shape 36"/>
          <p:cNvSpPr/>
          <p:nvPr/>
        </p:nvSpPr>
        <p:spPr>
          <a:xfrm>
            <a:off x="232527" y="5726951"/>
            <a:ext cx="5624903" cy="1130634"/>
          </a:xfrm>
          <a:custGeom>
            <a:avLst/>
            <a:gdLst/>
            <a:ahLst/>
            <a:cxnLst/>
            <a:rect l="l" t="t" r="r" b="b"/>
            <a:pathLst>
              <a:path w="5624903" h="1130634">
                <a:moveTo>
                  <a:pt x="37688" y="0"/>
                </a:moveTo>
                <a:lnTo>
                  <a:pt x="5549523" y="0"/>
                </a:lnTo>
                <a:cubicBezTo>
                  <a:pt x="5591154" y="0"/>
                  <a:pt x="5624903" y="33748"/>
                  <a:pt x="5624903" y="75379"/>
                </a:cubicBezTo>
                <a:lnTo>
                  <a:pt x="5624903" y="1055254"/>
                </a:lnTo>
                <a:cubicBezTo>
                  <a:pt x="5624903" y="1096885"/>
                  <a:pt x="5591154" y="1130634"/>
                  <a:pt x="5549523" y="1130634"/>
                </a:cubicBezTo>
                <a:lnTo>
                  <a:pt x="37688" y="1130634"/>
                </a:lnTo>
                <a:cubicBezTo>
                  <a:pt x="16873" y="1130634"/>
                  <a:pt x="0" y="1113760"/>
                  <a:pt x="0" y="1092946"/>
                </a:cubicBezTo>
                <a:lnTo>
                  <a:pt x="0" y="37688"/>
                </a:lnTo>
                <a:cubicBezTo>
                  <a:pt x="0" y="16873"/>
                  <a:pt x="16873" y="0"/>
                  <a:pt x="37688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29" name="Shape 37"/>
          <p:cNvSpPr/>
          <p:nvPr/>
        </p:nvSpPr>
        <p:spPr>
          <a:xfrm>
            <a:off x="232527" y="5726951"/>
            <a:ext cx="37688" cy="1130634"/>
          </a:xfrm>
          <a:custGeom>
            <a:avLst/>
            <a:gdLst/>
            <a:ahLst/>
            <a:cxnLst/>
            <a:rect l="l" t="t" r="r" b="b"/>
            <a:pathLst>
              <a:path w="37688" h="1130634">
                <a:moveTo>
                  <a:pt x="37688" y="0"/>
                </a:moveTo>
                <a:lnTo>
                  <a:pt x="37688" y="0"/>
                </a:lnTo>
                <a:lnTo>
                  <a:pt x="37688" y="1130634"/>
                </a:lnTo>
                <a:lnTo>
                  <a:pt x="37688" y="1130634"/>
                </a:lnTo>
                <a:cubicBezTo>
                  <a:pt x="16873" y="1130634"/>
                  <a:pt x="0" y="1113760"/>
                  <a:pt x="0" y="1092946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130" name="Text 38"/>
          <p:cNvSpPr/>
          <p:nvPr/>
        </p:nvSpPr>
        <p:spPr>
          <a:xfrm>
            <a:off x="402122" y="5877702"/>
            <a:ext cx="5389354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890" b="1" dirty="0">
                <a:solidFill>
                  <a:srgbClr val="FFFFFF"/>
                </a:solidFill>
                <a:highlight>
                  <a:srgbClr val="B48EAD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 </a:t>
            </a:r>
            <a:r>
              <a:rPr lang="en-US" sz="133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知识汇聚</a:t>
            </a:r>
            <a:endParaRPr lang="en-US" sz="1600" dirty="0"/>
          </a:p>
        </p:txBody>
      </p:sp>
      <p:sp>
        <p:nvSpPr>
          <p:cNvPr id="131" name="Text 39"/>
          <p:cNvSpPr/>
          <p:nvPr/>
        </p:nvSpPr>
        <p:spPr>
          <a:xfrm>
            <a:off x="402122" y="6216892"/>
            <a:ext cx="5379932" cy="48994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MaxKB 汇聚治理文档与社区规范，包括</a:t>
            </a:r>
            <a:r>
              <a:rPr lang="en-US" sz="118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规则、流程、决策记录、RFC、贡献指南</a:t>
            </a: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32" name="Shape 40"/>
          <p:cNvSpPr/>
          <p:nvPr/>
        </p:nvSpPr>
        <p:spPr>
          <a:xfrm>
            <a:off x="6028006" y="3239557"/>
            <a:ext cx="5624903" cy="885663"/>
          </a:xfrm>
          <a:custGeom>
            <a:avLst/>
            <a:gdLst/>
            <a:ahLst/>
            <a:cxnLst/>
            <a:rect l="l" t="t" r="r" b="b"/>
            <a:pathLst>
              <a:path w="5624903" h="885663">
                <a:moveTo>
                  <a:pt x="37688" y="0"/>
                </a:moveTo>
                <a:lnTo>
                  <a:pt x="5549524" y="0"/>
                </a:lnTo>
                <a:cubicBezTo>
                  <a:pt x="5591154" y="0"/>
                  <a:pt x="5624903" y="33748"/>
                  <a:pt x="5624903" y="75379"/>
                </a:cubicBezTo>
                <a:lnTo>
                  <a:pt x="5624903" y="810284"/>
                </a:lnTo>
                <a:cubicBezTo>
                  <a:pt x="5624903" y="851915"/>
                  <a:pt x="5591154" y="885663"/>
                  <a:pt x="5549524" y="885663"/>
                </a:cubicBezTo>
                <a:lnTo>
                  <a:pt x="37688" y="885663"/>
                </a:lnTo>
                <a:cubicBezTo>
                  <a:pt x="16873" y="885663"/>
                  <a:pt x="0" y="868790"/>
                  <a:pt x="0" y="847975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33" name="Shape 41"/>
          <p:cNvSpPr/>
          <p:nvPr/>
        </p:nvSpPr>
        <p:spPr>
          <a:xfrm>
            <a:off x="6028006" y="3239557"/>
            <a:ext cx="37688" cy="885663"/>
          </a:xfrm>
          <a:custGeom>
            <a:avLst/>
            <a:gdLst/>
            <a:ahLst/>
            <a:cxnLst/>
            <a:rect l="l" t="t" r="r" b="b"/>
            <a:pathLst>
              <a:path w="37688" h="885663">
                <a:moveTo>
                  <a:pt x="37688" y="0"/>
                </a:moveTo>
                <a:lnTo>
                  <a:pt x="37688" y="0"/>
                </a:lnTo>
                <a:lnTo>
                  <a:pt x="37688" y="885663"/>
                </a:lnTo>
                <a:lnTo>
                  <a:pt x="37688" y="885663"/>
                </a:lnTo>
                <a:cubicBezTo>
                  <a:pt x="16873" y="885663"/>
                  <a:pt x="0" y="868790"/>
                  <a:pt x="0" y="847975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134" name="Text 42"/>
          <p:cNvSpPr/>
          <p:nvPr/>
        </p:nvSpPr>
        <p:spPr>
          <a:xfrm>
            <a:off x="6197601" y="3390308"/>
            <a:ext cx="5389354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890" b="1" dirty="0">
                <a:solidFill>
                  <a:srgbClr val="FFFFFF"/>
                </a:solidFill>
                <a:highlight>
                  <a:srgbClr val="A3BE8C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 </a:t>
            </a:r>
            <a:r>
              <a:rPr lang="en-US" sz="133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智能融合</a:t>
            </a:r>
            <a:endParaRPr lang="en-US" sz="1600" dirty="0"/>
          </a:p>
        </p:txBody>
      </p:sp>
      <p:sp>
        <p:nvSpPr>
          <p:cNvPr id="135" name="Text 43"/>
          <p:cNvSpPr/>
          <p:nvPr/>
        </p:nvSpPr>
        <p:spPr>
          <a:xfrm>
            <a:off x="6197601" y="3729498"/>
            <a:ext cx="5379932" cy="2449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业务服务融合</a:t>
            </a:r>
            <a:r>
              <a:rPr lang="en-US" sz="118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指标结果 + 文档证据</a:t>
            </a: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，生成治理洞察与可执行建议。</a:t>
            </a:r>
            <a:endParaRPr lang="en-US" sz="1600" dirty="0"/>
          </a:p>
        </p:txBody>
      </p:sp>
      <p:sp>
        <p:nvSpPr>
          <p:cNvPr id="136" name="Shape 44"/>
          <p:cNvSpPr/>
          <p:nvPr/>
        </p:nvSpPr>
        <p:spPr>
          <a:xfrm>
            <a:off x="6028006" y="4615161"/>
            <a:ext cx="5624903" cy="885663"/>
          </a:xfrm>
          <a:custGeom>
            <a:avLst/>
            <a:gdLst/>
            <a:ahLst/>
            <a:cxnLst/>
            <a:rect l="l" t="t" r="r" b="b"/>
            <a:pathLst>
              <a:path w="5624903" h="885663">
                <a:moveTo>
                  <a:pt x="37688" y="0"/>
                </a:moveTo>
                <a:lnTo>
                  <a:pt x="5549524" y="0"/>
                </a:lnTo>
                <a:cubicBezTo>
                  <a:pt x="5591154" y="0"/>
                  <a:pt x="5624903" y="33748"/>
                  <a:pt x="5624903" y="75379"/>
                </a:cubicBezTo>
                <a:lnTo>
                  <a:pt x="5624903" y="810284"/>
                </a:lnTo>
                <a:cubicBezTo>
                  <a:pt x="5624903" y="851915"/>
                  <a:pt x="5591154" y="885663"/>
                  <a:pt x="5549524" y="885663"/>
                </a:cubicBezTo>
                <a:lnTo>
                  <a:pt x="37688" y="885663"/>
                </a:lnTo>
                <a:cubicBezTo>
                  <a:pt x="16873" y="885663"/>
                  <a:pt x="0" y="868790"/>
                  <a:pt x="0" y="847975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37" name="Shape 45"/>
          <p:cNvSpPr/>
          <p:nvPr/>
        </p:nvSpPr>
        <p:spPr>
          <a:xfrm>
            <a:off x="6028006" y="4615161"/>
            <a:ext cx="37688" cy="885663"/>
          </a:xfrm>
          <a:custGeom>
            <a:avLst/>
            <a:gdLst/>
            <a:ahLst/>
            <a:cxnLst/>
            <a:rect l="l" t="t" r="r" b="b"/>
            <a:pathLst>
              <a:path w="37688" h="885663">
                <a:moveTo>
                  <a:pt x="37688" y="0"/>
                </a:moveTo>
                <a:lnTo>
                  <a:pt x="37688" y="0"/>
                </a:lnTo>
                <a:lnTo>
                  <a:pt x="37688" y="885663"/>
                </a:lnTo>
                <a:lnTo>
                  <a:pt x="37688" y="885663"/>
                </a:lnTo>
                <a:cubicBezTo>
                  <a:pt x="16873" y="885663"/>
                  <a:pt x="0" y="868790"/>
                  <a:pt x="0" y="847975"/>
                </a:cubicBezTo>
                <a:lnTo>
                  <a:pt x="0" y="37688"/>
                </a:lnTo>
                <a:cubicBezTo>
                  <a:pt x="0" y="16887"/>
                  <a:pt x="16887" y="0"/>
                  <a:pt x="37688" y="0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38" name="Text 46"/>
          <p:cNvSpPr/>
          <p:nvPr/>
        </p:nvSpPr>
        <p:spPr>
          <a:xfrm>
            <a:off x="6197601" y="4765913"/>
            <a:ext cx="5389354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890" b="1" dirty="0">
                <a:solidFill>
                  <a:srgbClr val="FFFFFF"/>
                </a:solidFill>
                <a:highlight>
                  <a:srgbClr val="EBCB8B">
                    <a:alpha val="10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5 </a:t>
            </a:r>
            <a:r>
              <a:rPr lang="en-US" sz="133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报告沉淀</a:t>
            </a:r>
            <a:endParaRPr lang="en-US" sz="1600" dirty="0"/>
          </a:p>
        </p:txBody>
      </p:sp>
      <p:sp>
        <p:nvSpPr>
          <p:cNvPr id="139" name="Text 47"/>
          <p:cNvSpPr/>
          <p:nvPr/>
        </p:nvSpPr>
        <p:spPr>
          <a:xfrm>
            <a:off x="6197601" y="5105103"/>
            <a:ext cx="5379932" cy="244971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结果落库 + 存储到 MinIO/OSS，支持</a:t>
            </a:r>
            <a:r>
              <a:rPr lang="en-US" sz="1185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审计与复盘</a:t>
            </a:r>
            <a:r>
              <a:rPr lang="en-US" sz="118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，形成可交付的治理报告。</a:t>
            </a:r>
            <a:endParaRPr lang="en-US" sz="1600" dirty="0"/>
          </a:p>
        </p:txBody>
      </p:sp>
      <p:sp>
        <p:nvSpPr>
          <p:cNvPr id="140" name="Shape 48"/>
          <p:cNvSpPr/>
          <p:nvPr/>
        </p:nvSpPr>
        <p:spPr>
          <a:xfrm>
            <a:off x="6009162" y="5990766"/>
            <a:ext cx="5643747" cy="866819"/>
          </a:xfrm>
          <a:custGeom>
            <a:avLst/>
            <a:gdLst/>
            <a:ahLst/>
            <a:cxnLst/>
            <a:rect l="l" t="t" r="r" b="b"/>
            <a:pathLst>
              <a:path w="5643747" h="866819">
                <a:moveTo>
                  <a:pt x="75379" y="0"/>
                </a:moveTo>
                <a:lnTo>
                  <a:pt x="5568368" y="0"/>
                </a:lnTo>
                <a:cubicBezTo>
                  <a:pt x="5609998" y="0"/>
                  <a:pt x="5643747" y="33748"/>
                  <a:pt x="5643747" y="75379"/>
                </a:cubicBezTo>
                <a:lnTo>
                  <a:pt x="5643747" y="791441"/>
                </a:lnTo>
                <a:cubicBezTo>
                  <a:pt x="5643747" y="833071"/>
                  <a:pt x="5609998" y="866819"/>
                  <a:pt x="5568368" y="866819"/>
                </a:cubicBezTo>
                <a:lnTo>
                  <a:pt x="75379" y="866819"/>
                </a:lnTo>
                <a:cubicBezTo>
                  <a:pt x="33776" y="866819"/>
                  <a:pt x="0" y="833043"/>
                  <a:pt x="0" y="791441"/>
                </a:cubicBezTo>
                <a:lnTo>
                  <a:pt x="0" y="75379"/>
                </a:lnTo>
                <a:cubicBezTo>
                  <a:pt x="0" y="33776"/>
                  <a:pt x="33776" y="0"/>
                  <a:pt x="75379" y="0"/>
                </a:cubicBezTo>
                <a:close/>
              </a:path>
            </a:pathLst>
          </a:custGeom>
          <a:solidFill>
            <a:srgbClr val="2E3440"/>
          </a:solidFill>
        </p:spPr>
      </p:sp>
      <p:sp>
        <p:nvSpPr>
          <p:cNvPr id="141" name="Text 49"/>
          <p:cNvSpPr/>
          <p:nvPr/>
        </p:nvSpPr>
        <p:spPr>
          <a:xfrm>
            <a:off x="6117515" y="6141517"/>
            <a:ext cx="5427042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完整闭环</a:t>
            </a:r>
            <a:endParaRPr lang="en-US" sz="1600" dirty="0"/>
          </a:p>
        </p:txBody>
      </p:sp>
      <p:sp>
        <p:nvSpPr>
          <p:cNvPr id="142" name="Text 50"/>
          <p:cNvSpPr/>
          <p:nvPr/>
        </p:nvSpPr>
        <p:spPr>
          <a:xfrm>
            <a:off x="6122226" y="6480707"/>
            <a:ext cx="5417620" cy="22612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185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 → 指标 → 证据 → 建议 → 沉淀</a:t>
            </a:r>
            <a:endParaRPr lang="en-US" sz="1600" dirty="0"/>
          </a:p>
        </p:txBody>
      </p:sp>
      <p:sp>
        <p:nvSpPr>
          <p:cNvPr id="143" name="Shape 51"/>
          <p:cNvSpPr/>
          <p:nvPr/>
        </p:nvSpPr>
        <p:spPr>
          <a:xfrm>
            <a:off x="2179533" y="2284800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221975" y="123045"/>
                </a:moveTo>
                <a:cubicBezTo>
                  <a:pt x="227496" y="117524"/>
                  <a:pt x="227496" y="108559"/>
                  <a:pt x="221975" y="103038"/>
                </a:cubicBezTo>
                <a:lnTo>
                  <a:pt x="151311" y="32373"/>
                </a:lnTo>
                <a:cubicBezTo>
                  <a:pt x="145790" y="26853"/>
                  <a:pt x="136824" y="26853"/>
                  <a:pt x="131304" y="32373"/>
                </a:cubicBezTo>
                <a:cubicBezTo>
                  <a:pt x="125783" y="37894"/>
                  <a:pt x="125783" y="46859"/>
                  <a:pt x="131304" y="52380"/>
                </a:cubicBezTo>
                <a:lnTo>
                  <a:pt x="177854" y="98930"/>
                </a:lnTo>
                <a:lnTo>
                  <a:pt x="14133" y="98930"/>
                </a:lnTo>
                <a:cubicBezTo>
                  <a:pt x="6316" y="98930"/>
                  <a:pt x="0" y="105246"/>
                  <a:pt x="0" y="113063"/>
                </a:cubicBezTo>
                <a:cubicBezTo>
                  <a:pt x="0" y="120881"/>
                  <a:pt x="6316" y="127196"/>
                  <a:pt x="14133" y="127196"/>
                </a:cubicBezTo>
                <a:lnTo>
                  <a:pt x="177854" y="127196"/>
                </a:lnTo>
                <a:lnTo>
                  <a:pt x="131304" y="173747"/>
                </a:lnTo>
                <a:cubicBezTo>
                  <a:pt x="125783" y="179267"/>
                  <a:pt x="125783" y="188233"/>
                  <a:pt x="131304" y="193754"/>
                </a:cubicBezTo>
                <a:cubicBezTo>
                  <a:pt x="136824" y="199274"/>
                  <a:pt x="145790" y="199274"/>
                  <a:pt x="151311" y="193754"/>
                </a:cubicBezTo>
                <a:lnTo>
                  <a:pt x="221975" y="123089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144" name="Shape 52"/>
          <p:cNvSpPr/>
          <p:nvPr/>
        </p:nvSpPr>
        <p:spPr>
          <a:xfrm>
            <a:off x="4512839" y="2284800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221975" y="123045"/>
                </a:moveTo>
                <a:cubicBezTo>
                  <a:pt x="227496" y="117524"/>
                  <a:pt x="227496" y="108559"/>
                  <a:pt x="221975" y="103038"/>
                </a:cubicBezTo>
                <a:lnTo>
                  <a:pt x="151311" y="32373"/>
                </a:lnTo>
                <a:cubicBezTo>
                  <a:pt x="145790" y="26853"/>
                  <a:pt x="136824" y="26853"/>
                  <a:pt x="131304" y="32373"/>
                </a:cubicBezTo>
                <a:cubicBezTo>
                  <a:pt x="125783" y="37894"/>
                  <a:pt x="125783" y="46859"/>
                  <a:pt x="131304" y="52380"/>
                </a:cubicBezTo>
                <a:lnTo>
                  <a:pt x="177854" y="98930"/>
                </a:lnTo>
                <a:lnTo>
                  <a:pt x="14133" y="98930"/>
                </a:lnTo>
                <a:cubicBezTo>
                  <a:pt x="6316" y="98930"/>
                  <a:pt x="0" y="105246"/>
                  <a:pt x="0" y="113063"/>
                </a:cubicBezTo>
                <a:cubicBezTo>
                  <a:pt x="0" y="120881"/>
                  <a:pt x="6316" y="127196"/>
                  <a:pt x="14133" y="127196"/>
                </a:cubicBezTo>
                <a:lnTo>
                  <a:pt x="177854" y="127196"/>
                </a:lnTo>
                <a:lnTo>
                  <a:pt x="131304" y="173747"/>
                </a:lnTo>
                <a:cubicBezTo>
                  <a:pt x="125783" y="179267"/>
                  <a:pt x="125783" y="188233"/>
                  <a:pt x="131304" y="193754"/>
                </a:cubicBezTo>
                <a:cubicBezTo>
                  <a:pt x="136824" y="199274"/>
                  <a:pt x="145790" y="199274"/>
                  <a:pt x="151311" y="193754"/>
                </a:cubicBezTo>
                <a:lnTo>
                  <a:pt x="221975" y="123089"/>
                </a:lnTo>
                <a:close/>
              </a:path>
            </a:pathLst>
          </a:custGeom>
          <a:solidFill>
            <a:srgbClr val="88C0D0"/>
          </a:solidFill>
        </p:spPr>
      </p:sp>
      <p:sp>
        <p:nvSpPr>
          <p:cNvPr id="145" name="Shape 53"/>
          <p:cNvSpPr/>
          <p:nvPr/>
        </p:nvSpPr>
        <p:spPr>
          <a:xfrm>
            <a:off x="6846145" y="2284800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221975" y="123045"/>
                </a:moveTo>
                <a:cubicBezTo>
                  <a:pt x="227496" y="117524"/>
                  <a:pt x="227496" y="108559"/>
                  <a:pt x="221975" y="103038"/>
                </a:cubicBezTo>
                <a:lnTo>
                  <a:pt x="151311" y="32373"/>
                </a:lnTo>
                <a:cubicBezTo>
                  <a:pt x="145790" y="26853"/>
                  <a:pt x="136824" y="26853"/>
                  <a:pt x="131304" y="32373"/>
                </a:cubicBezTo>
                <a:cubicBezTo>
                  <a:pt x="125783" y="37894"/>
                  <a:pt x="125783" y="46859"/>
                  <a:pt x="131304" y="52380"/>
                </a:cubicBezTo>
                <a:lnTo>
                  <a:pt x="177854" y="98930"/>
                </a:lnTo>
                <a:lnTo>
                  <a:pt x="14133" y="98930"/>
                </a:lnTo>
                <a:cubicBezTo>
                  <a:pt x="6316" y="98930"/>
                  <a:pt x="0" y="105246"/>
                  <a:pt x="0" y="113063"/>
                </a:cubicBezTo>
                <a:cubicBezTo>
                  <a:pt x="0" y="120881"/>
                  <a:pt x="6316" y="127196"/>
                  <a:pt x="14133" y="127196"/>
                </a:cubicBezTo>
                <a:lnTo>
                  <a:pt x="177854" y="127196"/>
                </a:lnTo>
                <a:lnTo>
                  <a:pt x="131304" y="173747"/>
                </a:lnTo>
                <a:cubicBezTo>
                  <a:pt x="125783" y="179267"/>
                  <a:pt x="125783" y="188233"/>
                  <a:pt x="131304" y="193754"/>
                </a:cubicBezTo>
                <a:cubicBezTo>
                  <a:pt x="136824" y="199274"/>
                  <a:pt x="145790" y="199274"/>
                  <a:pt x="151311" y="193754"/>
                </a:cubicBezTo>
                <a:lnTo>
                  <a:pt x="221975" y="123089"/>
                </a:lnTo>
                <a:close/>
              </a:path>
            </a:pathLst>
          </a:custGeom>
          <a:solidFill>
            <a:srgbClr val="B48EAD"/>
          </a:solidFill>
        </p:spPr>
      </p:sp>
      <p:sp>
        <p:nvSpPr>
          <p:cNvPr id="146" name="Shape 54"/>
          <p:cNvSpPr/>
          <p:nvPr/>
        </p:nvSpPr>
        <p:spPr>
          <a:xfrm>
            <a:off x="9179451" y="2284800"/>
            <a:ext cx="226127" cy="226127"/>
          </a:xfrm>
          <a:custGeom>
            <a:avLst/>
            <a:gdLst/>
            <a:ahLst/>
            <a:cxnLst/>
            <a:rect l="l" t="t" r="r" b="b"/>
            <a:pathLst>
              <a:path w="226127" h="226127">
                <a:moveTo>
                  <a:pt x="221975" y="123045"/>
                </a:moveTo>
                <a:cubicBezTo>
                  <a:pt x="227496" y="117524"/>
                  <a:pt x="227496" y="108559"/>
                  <a:pt x="221975" y="103038"/>
                </a:cubicBezTo>
                <a:lnTo>
                  <a:pt x="151311" y="32373"/>
                </a:lnTo>
                <a:cubicBezTo>
                  <a:pt x="145790" y="26853"/>
                  <a:pt x="136824" y="26853"/>
                  <a:pt x="131304" y="32373"/>
                </a:cubicBezTo>
                <a:cubicBezTo>
                  <a:pt x="125783" y="37894"/>
                  <a:pt x="125783" y="46859"/>
                  <a:pt x="131304" y="52380"/>
                </a:cubicBezTo>
                <a:lnTo>
                  <a:pt x="177854" y="98930"/>
                </a:lnTo>
                <a:lnTo>
                  <a:pt x="14133" y="98930"/>
                </a:lnTo>
                <a:cubicBezTo>
                  <a:pt x="6316" y="98930"/>
                  <a:pt x="0" y="105246"/>
                  <a:pt x="0" y="113063"/>
                </a:cubicBezTo>
                <a:cubicBezTo>
                  <a:pt x="0" y="120881"/>
                  <a:pt x="6316" y="127196"/>
                  <a:pt x="14133" y="127196"/>
                </a:cubicBezTo>
                <a:lnTo>
                  <a:pt x="177854" y="127196"/>
                </a:lnTo>
                <a:lnTo>
                  <a:pt x="131304" y="173747"/>
                </a:lnTo>
                <a:cubicBezTo>
                  <a:pt x="125783" y="179267"/>
                  <a:pt x="125783" y="188233"/>
                  <a:pt x="131304" y="193754"/>
                </a:cubicBezTo>
                <a:cubicBezTo>
                  <a:pt x="136824" y="199274"/>
                  <a:pt x="145790" y="199274"/>
                  <a:pt x="151311" y="193754"/>
                </a:cubicBezTo>
                <a:lnTo>
                  <a:pt x="221975" y="123089"/>
                </a:lnTo>
                <a:close/>
              </a:path>
            </a:pathLst>
          </a:custGeom>
          <a:solidFill>
            <a:srgbClr val="A3BE8C"/>
          </a:solid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3830" y="1885950"/>
            <a:ext cx="5260340" cy="4528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10" y="1784350"/>
            <a:ext cx="5874385" cy="462978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3683" y="1204416"/>
            <a:ext cx="11532464" cy="2638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zh-CN" altLang="en-US" sz="1485" b="1" dirty="0">
                <a:solidFill>
                  <a:srgbClr val="5E81AC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数据库设计</a:t>
            </a:r>
            <a:endParaRPr lang="zh-CN" altLang="en-US" sz="1485" b="1" dirty="0">
              <a:solidFill>
                <a:srgbClr val="5E81AC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289231" y="1284198"/>
            <a:ext cx="5707518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OpenDigger: </a:t>
            </a:r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治理指标体系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 1"/>
          <p:cNvSpPr/>
          <p:nvPr/>
        </p:nvSpPr>
        <p:spPr>
          <a:xfrm>
            <a:off x="393065" y="1295400"/>
            <a:ext cx="11525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1AC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量化洞察社区健康度</a:t>
            </a:r>
            <a:endParaRPr lang="en-US" sz="1600" dirty="0"/>
          </a:p>
        </p:txBody>
      </p:sp>
      <p:sp>
        <p:nvSpPr>
          <p:cNvPr id="132" name="Shape 2"/>
          <p:cNvSpPr/>
          <p:nvPr/>
        </p:nvSpPr>
        <p:spPr>
          <a:xfrm>
            <a:off x="393065" y="1638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133" name="Shape 3"/>
          <p:cNvSpPr/>
          <p:nvPr/>
        </p:nvSpPr>
        <p:spPr>
          <a:xfrm>
            <a:off x="393065" y="1828800"/>
            <a:ext cx="3705225" cy="3924300"/>
          </a:xfrm>
          <a:custGeom>
            <a:avLst/>
            <a:gdLst/>
            <a:ahLst/>
            <a:cxnLst/>
            <a:rect l="l" t="t" r="r" b="b"/>
            <a:pathLst>
              <a:path w="3705225" h="3924300">
                <a:moveTo>
                  <a:pt x="76216" y="0"/>
                </a:moveTo>
                <a:lnTo>
                  <a:pt x="3629009" y="0"/>
                </a:lnTo>
                <a:cubicBezTo>
                  <a:pt x="3671102" y="0"/>
                  <a:pt x="3705225" y="34123"/>
                  <a:pt x="3705225" y="76216"/>
                </a:cubicBezTo>
                <a:lnTo>
                  <a:pt x="3705225" y="3848084"/>
                </a:lnTo>
                <a:cubicBezTo>
                  <a:pt x="3705225" y="3890177"/>
                  <a:pt x="3671102" y="3924300"/>
                  <a:pt x="3629009" y="3924300"/>
                </a:cubicBezTo>
                <a:lnTo>
                  <a:pt x="76216" y="3924300"/>
                </a:lnTo>
                <a:cubicBezTo>
                  <a:pt x="34123" y="3924300"/>
                  <a:pt x="0" y="3890177"/>
                  <a:pt x="0" y="3848084"/>
                </a:cubicBezTo>
                <a:lnTo>
                  <a:pt x="0" y="76216"/>
                </a:lnTo>
                <a:cubicBezTo>
                  <a:pt x="0" y="34151"/>
                  <a:pt x="34151" y="0"/>
                  <a:pt x="76216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34" name="Shape 4"/>
          <p:cNvSpPr/>
          <p:nvPr/>
        </p:nvSpPr>
        <p:spPr>
          <a:xfrm>
            <a:off x="545465" y="1981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135" name="Shape 5"/>
          <p:cNvSpPr/>
          <p:nvPr/>
        </p:nvSpPr>
        <p:spPr>
          <a:xfrm>
            <a:off x="659765" y="209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2691" y="81260"/>
                </a:moveTo>
                <a:cubicBezTo>
                  <a:pt x="105489" y="78462"/>
                  <a:pt x="105489" y="73938"/>
                  <a:pt x="102691" y="71170"/>
                </a:cubicBezTo>
                <a:lnTo>
                  <a:pt x="59829" y="28277"/>
                </a:lnTo>
                <a:cubicBezTo>
                  <a:pt x="57775" y="26224"/>
                  <a:pt x="54709" y="25628"/>
                  <a:pt x="52030" y="26730"/>
                </a:cubicBezTo>
                <a:cubicBezTo>
                  <a:pt x="49351" y="27831"/>
                  <a:pt x="47625" y="30450"/>
                  <a:pt x="47625" y="33338"/>
                </a:cubicBezTo>
                <a:lnTo>
                  <a:pt x="47625" y="57150"/>
                </a:lnTo>
                <a:lnTo>
                  <a:pt x="14288" y="57150"/>
                </a:lnTo>
                <a:cubicBezTo>
                  <a:pt x="6400" y="57150"/>
                  <a:pt x="0" y="63550"/>
                  <a:pt x="0" y="71438"/>
                </a:cubicBezTo>
                <a:lnTo>
                  <a:pt x="0" y="80962"/>
                </a:lnTo>
                <a:cubicBezTo>
                  <a:pt x="0" y="88850"/>
                  <a:pt x="6400" y="95250"/>
                  <a:pt x="14288" y="95250"/>
                </a:cubicBezTo>
                <a:lnTo>
                  <a:pt x="47625" y="95250"/>
                </a:lnTo>
                <a:lnTo>
                  <a:pt x="47625" y="119062"/>
                </a:lnTo>
                <a:cubicBezTo>
                  <a:pt x="47625" y="121950"/>
                  <a:pt x="49351" y="124569"/>
                  <a:pt x="52030" y="125670"/>
                </a:cubicBezTo>
                <a:cubicBezTo>
                  <a:pt x="54709" y="126772"/>
                  <a:pt x="57775" y="126176"/>
                  <a:pt x="59829" y="124123"/>
                </a:cubicBezTo>
                <a:lnTo>
                  <a:pt x="102691" y="81260"/>
                </a:lnTo>
                <a:close/>
                <a:moveTo>
                  <a:pt x="104775" y="123825"/>
                </a:moveTo>
                <a:cubicBezTo>
                  <a:pt x="99506" y="123825"/>
                  <a:pt x="95250" y="128081"/>
                  <a:pt x="95250" y="133350"/>
                </a:cubicBezTo>
                <a:cubicBezTo>
                  <a:pt x="95250" y="138619"/>
                  <a:pt x="99506" y="142875"/>
                  <a:pt x="104775" y="142875"/>
                </a:cubicBezTo>
                <a:lnTo>
                  <a:pt x="123825" y="142875"/>
                </a:lnTo>
                <a:cubicBezTo>
                  <a:pt x="139601" y="142875"/>
                  <a:pt x="152400" y="130076"/>
                  <a:pt x="152400" y="114300"/>
                </a:cubicBezTo>
                <a:lnTo>
                  <a:pt x="152400" y="38100"/>
                </a:lnTo>
                <a:cubicBezTo>
                  <a:pt x="152400" y="22324"/>
                  <a:pt x="139601" y="9525"/>
                  <a:pt x="123825" y="9525"/>
                </a:cubicBezTo>
                <a:lnTo>
                  <a:pt x="104775" y="9525"/>
                </a:lnTo>
                <a:cubicBezTo>
                  <a:pt x="99506" y="9525"/>
                  <a:pt x="95250" y="13781"/>
                  <a:pt x="95250" y="19050"/>
                </a:cubicBezTo>
                <a:cubicBezTo>
                  <a:pt x="95250" y="24319"/>
                  <a:pt x="99506" y="28575"/>
                  <a:pt x="104775" y="28575"/>
                </a:cubicBez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114300"/>
                </a:lnTo>
                <a:cubicBezTo>
                  <a:pt x="133350" y="119569"/>
                  <a:pt x="129094" y="123825"/>
                  <a:pt x="123825" y="123825"/>
                </a:cubicBezTo>
                <a:lnTo>
                  <a:pt x="104775" y="12382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6" name="Text 6"/>
          <p:cNvSpPr/>
          <p:nvPr/>
        </p:nvSpPr>
        <p:spPr>
          <a:xfrm>
            <a:off x="1002665" y="2038350"/>
            <a:ext cx="85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指标输入</a:t>
            </a:r>
            <a:endParaRPr lang="en-US" sz="1600" dirty="0"/>
          </a:p>
        </p:txBody>
      </p:sp>
      <p:sp>
        <p:nvSpPr>
          <p:cNvPr id="137" name="Text 7"/>
          <p:cNvSpPr/>
          <p:nvPr/>
        </p:nvSpPr>
        <p:spPr>
          <a:xfrm>
            <a:off x="545465" y="24765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 平台事件/贡献数据</a:t>
            </a:r>
            <a:endParaRPr lang="en-US" sz="1600" dirty="0"/>
          </a:p>
        </p:txBody>
      </p:sp>
      <p:sp>
        <p:nvSpPr>
          <p:cNvPr id="138" name="Shape 8"/>
          <p:cNvSpPr/>
          <p:nvPr/>
        </p:nvSpPr>
        <p:spPr>
          <a:xfrm>
            <a:off x="545465" y="28194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9" name="Shape 9"/>
          <p:cNvSpPr/>
          <p:nvPr/>
        </p:nvSpPr>
        <p:spPr>
          <a:xfrm>
            <a:off x="650240" y="29337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0850" y="70277"/>
                </a:moveTo>
                <a:lnTo>
                  <a:pt x="72628" y="12055"/>
                </a:lnTo>
                <a:cubicBezTo>
                  <a:pt x="71021" y="10418"/>
                  <a:pt x="68818" y="9525"/>
                  <a:pt x="66556" y="9525"/>
                </a:cubicBezTo>
                <a:cubicBezTo>
                  <a:pt x="64294" y="9525"/>
                  <a:pt x="62091" y="10418"/>
                  <a:pt x="60484" y="12025"/>
                </a:cubicBezTo>
                <a:lnTo>
                  <a:pt x="48369" y="24110"/>
                </a:lnTo>
                <a:lnTo>
                  <a:pt x="63698" y="39439"/>
                </a:lnTo>
                <a:cubicBezTo>
                  <a:pt x="71765" y="36731"/>
                  <a:pt x="79385" y="44440"/>
                  <a:pt x="76617" y="52447"/>
                </a:cubicBezTo>
                <a:lnTo>
                  <a:pt x="91410" y="67241"/>
                </a:lnTo>
                <a:cubicBezTo>
                  <a:pt x="101590" y="63728"/>
                  <a:pt x="109627" y="76468"/>
                  <a:pt x="101977" y="84118"/>
                </a:cubicBezTo>
                <a:cubicBezTo>
                  <a:pt x="94089" y="92006"/>
                  <a:pt x="81082" y="83254"/>
                  <a:pt x="85308" y="73015"/>
                </a:cubicBezTo>
                <a:lnTo>
                  <a:pt x="71527" y="59234"/>
                </a:lnTo>
                <a:lnTo>
                  <a:pt x="71527" y="95518"/>
                </a:lnTo>
                <a:cubicBezTo>
                  <a:pt x="79057" y="99239"/>
                  <a:pt x="78165" y="107960"/>
                  <a:pt x="74235" y="111889"/>
                </a:cubicBezTo>
                <a:cubicBezTo>
                  <a:pt x="72330" y="113794"/>
                  <a:pt x="69711" y="114895"/>
                  <a:pt x="67002" y="114895"/>
                </a:cubicBezTo>
                <a:cubicBezTo>
                  <a:pt x="64294" y="114895"/>
                  <a:pt x="61704" y="113824"/>
                  <a:pt x="59769" y="111889"/>
                </a:cubicBezTo>
                <a:cubicBezTo>
                  <a:pt x="54531" y="106650"/>
                  <a:pt x="56465" y="97929"/>
                  <a:pt x="63103" y="95220"/>
                </a:cubicBezTo>
                <a:lnTo>
                  <a:pt x="63103" y="58609"/>
                </a:lnTo>
                <a:cubicBezTo>
                  <a:pt x="56912" y="56078"/>
                  <a:pt x="55781" y="49470"/>
                  <a:pt x="57567" y="45214"/>
                </a:cubicBezTo>
                <a:lnTo>
                  <a:pt x="42446" y="30063"/>
                </a:lnTo>
                <a:lnTo>
                  <a:pt x="2530" y="69979"/>
                </a:lnTo>
                <a:cubicBezTo>
                  <a:pt x="893" y="71616"/>
                  <a:pt x="0" y="73789"/>
                  <a:pt x="0" y="76051"/>
                </a:cubicBezTo>
                <a:cubicBezTo>
                  <a:pt x="0" y="78313"/>
                  <a:pt x="893" y="80516"/>
                  <a:pt x="2530" y="82123"/>
                </a:cubicBezTo>
                <a:lnTo>
                  <a:pt x="60752" y="140375"/>
                </a:lnTo>
                <a:cubicBezTo>
                  <a:pt x="62359" y="141982"/>
                  <a:pt x="64532" y="142875"/>
                  <a:pt x="66824" y="142875"/>
                </a:cubicBezTo>
                <a:cubicBezTo>
                  <a:pt x="69116" y="142875"/>
                  <a:pt x="71289" y="141982"/>
                  <a:pt x="72896" y="140375"/>
                </a:cubicBezTo>
                <a:lnTo>
                  <a:pt x="130850" y="82421"/>
                </a:lnTo>
                <a:cubicBezTo>
                  <a:pt x="132457" y="80814"/>
                  <a:pt x="133350" y="78611"/>
                  <a:pt x="133350" y="76349"/>
                </a:cubicBezTo>
                <a:cubicBezTo>
                  <a:pt x="133350" y="74087"/>
                  <a:pt x="132457" y="71884"/>
                  <a:pt x="130850" y="70277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140" name="Text 10"/>
          <p:cNvSpPr/>
          <p:nvPr/>
        </p:nvSpPr>
        <p:spPr>
          <a:xfrm>
            <a:off x="888365" y="2895600"/>
            <a:ext cx="11811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提交 (Commits)</a:t>
            </a:r>
            <a:endParaRPr lang="en-US" sz="1600" dirty="0"/>
          </a:p>
        </p:txBody>
      </p:sp>
      <p:sp>
        <p:nvSpPr>
          <p:cNvPr id="141" name="Shape 11"/>
          <p:cNvSpPr/>
          <p:nvPr/>
        </p:nvSpPr>
        <p:spPr>
          <a:xfrm>
            <a:off x="545465" y="32766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2" name="Shape 12"/>
          <p:cNvSpPr/>
          <p:nvPr/>
        </p:nvSpPr>
        <p:spPr>
          <a:xfrm>
            <a:off x="650240" y="3390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23813" y="30956"/>
                </a:moveTo>
                <a:cubicBezTo>
                  <a:pt x="27755" y="30956"/>
                  <a:pt x="30956" y="27755"/>
                  <a:pt x="30956" y="23813"/>
                </a:cubicBezTo>
                <a:cubicBezTo>
                  <a:pt x="30956" y="19870"/>
                  <a:pt x="27755" y="16669"/>
                  <a:pt x="23813" y="16669"/>
                </a:cubicBezTo>
                <a:cubicBezTo>
                  <a:pt x="19870" y="16669"/>
                  <a:pt x="16669" y="19870"/>
                  <a:pt x="16669" y="23813"/>
                </a:cubicBezTo>
                <a:cubicBezTo>
                  <a:pt x="16669" y="27755"/>
                  <a:pt x="19870" y="30956"/>
                  <a:pt x="23813" y="30956"/>
                </a:cubicBezTo>
                <a:close/>
                <a:moveTo>
                  <a:pt x="47625" y="23813"/>
                </a:moveTo>
                <a:cubicBezTo>
                  <a:pt x="47625" y="33576"/>
                  <a:pt x="41761" y="41970"/>
                  <a:pt x="33338" y="45631"/>
                </a:cubicBezTo>
                <a:lnTo>
                  <a:pt x="33338" y="66675"/>
                </a:lnTo>
                <a:lnTo>
                  <a:pt x="85725" y="66675"/>
                </a:lnTo>
                <a:cubicBezTo>
                  <a:pt x="93613" y="66675"/>
                  <a:pt x="100013" y="60275"/>
                  <a:pt x="100013" y="52388"/>
                </a:cubicBezTo>
                <a:lnTo>
                  <a:pt x="100013" y="45631"/>
                </a:lnTo>
                <a:cubicBezTo>
                  <a:pt x="91589" y="41970"/>
                  <a:pt x="85725" y="33576"/>
                  <a:pt x="85725" y="23813"/>
                </a:cubicBezTo>
                <a:cubicBezTo>
                  <a:pt x="85725" y="10656"/>
                  <a:pt x="96381" y="0"/>
                  <a:pt x="109537" y="0"/>
                </a:cubicBezTo>
                <a:cubicBezTo>
                  <a:pt x="122694" y="0"/>
                  <a:pt x="133350" y="10656"/>
                  <a:pt x="133350" y="23813"/>
                </a:cubicBezTo>
                <a:cubicBezTo>
                  <a:pt x="133350" y="33576"/>
                  <a:pt x="127486" y="41970"/>
                  <a:pt x="119062" y="45631"/>
                </a:cubicBezTo>
                <a:lnTo>
                  <a:pt x="119062" y="52388"/>
                </a:lnTo>
                <a:cubicBezTo>
                  <a:pt x="119062" y="70812"/>
                  <a:pt x="104150" y="85725"/>
                  <a:pt x="85725" y="85725"/>
                </a:cubicBezTo>
                <a:lnTo>
                  <a:pt x="33338" y="85725"/>
                </a:lnTo>
                <a:lnTo>
                  <a:pt x="33338" y="106769"/>
                </a:lnTo>
                <a:cubicBezTo>
                  <a:pt x="41761" y="110430"/>
                  <a:pt x="47625" y="118824"/>
                  <a:pt x="47625" y="128588"/>
                </a:cubicBezTo>
                <a:cubicBezTo>
                  <a:pt x="47625" y="141744"/>
                  <a:pt x="36969" y="152400"/>
                  <a:pt x="23813" y="152400"/>
                </a:cubicBezTo>
                <a:cubicBezTo>
                  <a:pt x="10656" y="152400"/>
                  <a:pt x="0" y="141744"/>
                  <a:pt x="0" y="128588"/>
                </a:cubicBezTo>
                <a:cubicBezTo>
                  <a:pt x="0" y="118824"/>
                  <a:pt x="5864" y="110430"/>
                  <a:pt x="14288" y="106769"/>
                </a:cubicBezTo>
                <a:lnTo>
                  <a:pt x="14288" y="45660"/>
                </a:lnTo>
                <a:cubicBezTo>
                  <a:pt x="5864" y="41970"/>
                  <a:pt x="0" y="33576"/>
                  <a:pt x="0" y="23813"/>
                </a:cubicBezTo>
                <a:cubicBezTo>
                  <a:pt x="0" y="10656"/>
                  <a:pt x="10656" y="0"/>
                  <a:pt x="23813" y="0"/>
                </a:cubicBezTo>
                <a:cubicBezTo>
                  <a:pt x="36969" y="0"/>
                  <a:pt x="47625" y="10656"/>
                  <a:pt x="47625" y="23813"/>
                </a:cubicBezTo>
                <a:close/>
                <a:moveTo>
                  <a:pt x="116681" y="23813"/>
                </a:moveTo>
                <a:cubicBezTo>
                  <a:pt x="116681" y="19870"/>
                  <a:pt x="113480" y="16669"/>
                  <a:pt x="109537" y="16669"/>
                </a:cubicBezTo>
                <a:cubicBezTo>
                  <a:pt x="105595" y="16669"/>
                  <a:pt x="102394" y="19870"/>
                  <a:pt x="102394" y="23813"/>
                </a:cubicBezTo>
                <a:cubicBezTo>
                  <a:pt x="102394" y="27755"/>
                  <a:pt x="105595" y="30956"/>
                  <a:pt x="109537" y="30956"/>
                </a:cubicBezTo>
                <a:cubicBezTo>
                  <a:pt x="113480" y="30956"/>
                  <a:pt x="116681" y="27755"/>
                  <a:pt x="116681" y="23813"/>
                </a:cubicBezTo>
                <a:close/>
                <a:moveTo>
                  <a:pt x="23813" y="135731"/>
                </a:moveTo>
                <a:cubicBezTo>
                  <a:pt x="27755" y="135731"/>
                  <a:pt x="30956" y="132530"/>
                  <a:pt x="30956" y="128588"/>
                </a:cubicBezTo>
                <a:cubicBezTo>
                  <a:pt x="30956" y="124645"/>
                  <a:pt x="27755" y="121444"/>
                  <a:pt x="23813" y="121444"/>
                </a:cubicBezTo>
                <a:cubicBezTo>
                  <a:pt x="19870" y="121444"/>
                  <a:pt x="16669" y="124645"/>
                  <a:pt x="16669" y="128588"/>
                </a:cubicBezTo>
                <a:cubicBezTo>
                  <a:pt x="16669" y="132530"/>
                  <a:pt x="19870" y="135731"/>
                  <a:pt x="23813" y="135731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143" name="Text 13"/>
          <p:cNvSpPr/>
          <p:nvPr/>
        </p:nvSpPr>
        <p:spPr>
          <a:xfrm>
            <a:off x="888365" y="3352800"/>
            <a:ext cx="13906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 (Pull Requests)</a:t>
            </a:r>
            <a:endParaRPr lang="en-US" sz="1600" dirty="0"/>
          </a:p>
        </p:txBody>
      </p:sp>
      <p:sp>
        <p:nvSpPr>
          <p:cNvPr id="144" name="Shape 14"/>
          <p:cNvSpPr/>
          <p:nvPr/>
        </p:nvSpPr>
        <p:spPr>
          <a:xfrm>
            <a:off x="545465" y="37338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5" name="Shape 15"/>
          <p:cNvSpPr/>
          <p:nvPr/>
        </p:nvSpPr>
        <p:spPr>
          <a:xfrm>
            <a:off x="640715" y="38481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9826" y="10805"/>
                </a:moveTo>
                <a:cubicBezTo>
                  <a:pt x="43071" y="13067"/>
                  <a:pt x="43845" y="17532"/>
                  <a:pt x="41583" y="20747"/>
                </a:cubicBezTo>
                <a:lnTo>
                  <a:pt x="24914" y="44559"/>
                </a:lnTo>
                <a:cubicBezTo>
                  <a:pt x="23693" y="46286"/>
                  <a:pt x="21788" y="47387"/>
                  <a:pt x="19675" y="47565"/>
                </a:cubicBezTo>
                <a:cubicBezTo>
                  <a:pt x="17562" y="47744"/>
                  <a:pt x="15478" y="47030"/>
                  <a:pt x="13990" y="45541"/>
                </a:cubicBezTo>
                <a:lnTo>
                  <a:pt x="2084" y="33635"/>
                </a:lnTo>
                <a:cubicBezTo>
                  <a:pt x="-685" y="30837"/>
                  <a:pt x="-685" y="26313"/>
                  <a:pt x="2084" y="23515"/>
                </a:cubicBezTo>
                <a:cubicBezTo>
                  <a:pt x="4852" y="20717"/>
                  <a:pt x="9406" y="20747"/>
                  <a:pt x="12204" y="23515"/>
                </a:cubicBezTo>
                <a:lnTo>
                  <a:pt x="18098" y="29408"/>
                </a:lnTo>
                <a:lnTo>
                  <a:pt x="29885" y="12561"/>
                </a:lnTo>
                <a:cubicBezTo>
                  <a:pt x="32147" y="9317"/>
                  <a:pt x="36612" y="8543"/>
                  <a:pt x="39826" y="10805"/>
                </a:cubicBezTo>
                <a:close/>
                <a:moveTo>
                  <a:pt x="39826" y="58430"/>
                </a:moveTo>
                <a:cubicBezTo>
                  <a:pt x="43071" y="60692"/>
                  <a:pt x="43845" y="65157"/>
                  <a:pt x="41583" y="68372"/>
                </a:cubicBezTo>
                <a:lnTo>
                  <a:pt x="24914" y="92184"/>
                </a:lnTo>
                <a:cubicBezTo>
                  <a:pt x="23693" y="93911"/>
                  <a:pt x="21788" y="95012"/>
                  <a:pt x="19675" y="95190"/>
                </a:cubicBezTo>
                <a:cubicBezTo>
                  <a:pt x="17562" y="95369"/>
                  <a:pt x="15478" y="94655"/>
                  <a:pt x="13990" y="93166"/>
                </a:cubicBezTo>
                <a:lnTo>
                  <a:pt x="2084" y="81260"/>
                </a:lnTo>
                <a:cubicBezTo>
                  <a:pt x="-714" y="78462"/>
                  <a:pt x="-714" y="73938"/>
                  <a:pt x="2084" y="71170"/>
                </a:cubicBezTo>
                <a:cubicBezTo>
                  <a:pt x="4882" y="68401"/>
                  <a:pt x="9406" y="68372"/>
                  <a:pt x="12174" y="71170"/>
                </a:cubicBezTo>
                <a:lnTo>
                  <a:pt x="18068" y="77063"/>
                </a:lnTo>
                <a:lnTo>
                  <a:pt x="29855" y="60216"/>
                </a:lnTo>
                <a:cubicBezTo>
                  <a:pt x="32117" y="56971"/>
                  <a:pt x="36582" y="56197"/>
                  <a:pt x="39797" y="58460"/>
                </a:cubicBezTo>
                <a:close/>
                <a:moveTo>
                  <a:pt x="66675" y="28575"/>
                </a:moveTo>
                <a:cubicBezTo>
                  <a:pt x="66675" y="23306"/>
                  <a:pt x="70931" y="19050"/>
                  <a:pt x="76200" y="19050"/>
                </a:cubicBezTo>
                <a:lnTo>
                  <a:pt x="142875" y="19050"/>
                </a:lnTo>
                <a:cubicBezTo>
                  <a:pt x="148144" y="19050"/>
                  <a:pt x="152400" y="23306"/>
                  <a:pt x="152400" y="28575"/>
                </a:cubicBezTo>
                <a:cubicBezTo>
                  <a:pt x="152400" y="33844"/>
                  <a:pt x="148144" y="38100"/>
                  <a:pt x="142875" y="38100"/>
                </a:cubicBezTo>
                <a:lnTo>
                  <a:pt x="76200" y="38100"/>
                </a:lnTo>
                <a:cubicBezTo>
                  <a:pt x="70931" y="38100"/>
                  <a:pt x="66675" y="33844"/>
                  <a:pt x="66675" y="28575"/>
                </a:cubicBezTo>
                <a:close/>
                <a:moveTo>
                  <a:pt x="66675" y="76200"/>
                </a:moveTo>
                <a:cubicBezTo>
                  <a:pt x="66675" y="70931"/>
                  <a:pt x="70931" y="66675"/>
                  <a:pt x="76200" y="66675"/>
                </a:cubicBezTo>
                <a:lnTo>
                  <a:pt x="142875" y="66675"/>
                </a:lnTo>
                <a:cubicBezTo>
                  <a:pt x="148144" y="66675"/>
                  <a:pt x="152400" y="70931"/>
                  <a:pt x="152400" y="76200"/>
                </a:cubicBezTo>
                <a:cubicBezTo>
                  <a:pt x="152400" y="81469"/>
                  <a:pt x="148144" y="85725"/>
                  <a:pt x="142875" y="85725"/>
                </a:cubicBezTo>
                <a:lnTo>
                  <a:pt x="76200" y="85725"/>
                </a:lnTo>
                <a:cubicBezTo>
                  <a:pt x="70931" y="85725"/>
                  <a:pt x="66675" y="81469"/>
                  <a:pt x="66675" y="76200"/>
                </a:cubicBezTo>
                <a:close/>
                <a:moveTo>
                  <a:pt x="47625" y="123825"/>
                </a:moveTo>
                <a:cubicBezTo>
                  <a:pt x="47625" y="118556"/>
                  <a:pt x="51881" y="114300"/>
                  <a:pt x="57150" y="114300"/>
                </a:cubicBezTo>
                <a:lnTo>
                  <a:pt x="142875" y="114300"/>
                </a:lnTo>
                <a:cubicBezTo>
                  <a:pt x="148144" y="114300"/>
                  <a:pt x="152400" y="118556"/>
                  <a:pt x="152400" y="123825"/>
                </a:cubicBezTo>
                <a:cubicBezTo>
                  <a:pt x="152400" y="129094"/>
                  <a:pt x="148144" y="133350"/>
                  <a:pt x="142875" y="133350"/>
                </a:cubicBezTo>
                <a:lnTo>
                  <a:pt x="57150" y="133350"/>
                </a:lnTo>
                <a:cubicBezTo>
                  <a:pt x="51881" y="133350"/>
                  <a:pt x="47625" y="129094"/>
                  <a:pt x="47625" y="123825"/>
                </a:cubicBezTo>
                <a:close/>
                <a:moveTo>
                  <a:pt x="19050" y="111919"/>
                </a:moveTo>
                <a:cubicBezTo>
                  <a:pt x="25621" y="111919"/>
                  <a:pt x="30956" y="117254"/>
                  <a:pt x="30956" y="123825"/>
                </a:cubicBezTo>
                <a:cubicBezTo>
                  <a:pt x="30956" y="130396"/>
                  <a:pt x="25621" y="135731"/>
                  <a:pt x="19050" y="135731"/>
                </a:cubicBezTo>
                <a:cubicBezTo>
                  <a:pt x="12479" y="135731"/>
                  <a:pt x="7144" y="130396"/>
                  <a:pt x="7144" y="123825"/>
                </a:cubicBezTo>
                <a:cubicBezTo>
                  <a:pt x="7144" y="117254"/>
                  <a:pt x="12479" y="111919"/>
                  <a:pt x="19050" y="111919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146" name="Text 16"/>
          <p:cNvSpPr/>
          <p:nvPr/>
        </p:nvSpPr>
        <p:spPr>
          <a:xfrm>
            <a:off x="888365" y="3810000"/>
            <a:ext cx="8953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Issue (问题)</a:t>
            </a:r>
            <a:endParaRPr lang="en-US" sz="1600" dirty="0"/>
          </a:p>
        </p:txBody>
      </p:sp>
      <p:sp>
        <p:nvSpPr>
          <p:cNvPr id="147" name="Shape 17"/>
          <p:cNvSpPr/>
          <p:nvPr/>
        </p:nvSpPr>
        <p:spPr>
          <a:xfrm>
            <a:off x="545465" y="41910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8" name="Shape 18"/>
          <p:cNvSpPr/>
          <p:nvPr/>
        </p:nvSpPr>
        <p:spPr>
          <a:xfrm>
            <a:off x="631190" y="43053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9525"/>
                </a:moveTo>
                <a:cubicBezTo>
                  <a:pt x="61674" y="9525"/>
                  <a:pt x="42416" y="20479"/>
                  <a:pt x="28396" y="33516"/>
                </a:cubicBezTo>
                <a:cubicBezTo>
                  <a:pt x="14466" y="46464"/>
                  <a:pt x="5149" y="61912"/>
                  <a:pt x="714" y="72539"/>
                </a:cubicBezTo>
                <a:cubicBezTo>
                  <a:pt x="-268" y="74890"/>
                  <a:pt x="-268" y="77510"/>
                  <a:pt x="714" y="79861"/>
                </a:cubicBezTo>
                <a:cubicBezTo>
                  <a:pt x="5149" y="90488"/>
                  <a:pt x="14466" y="105966"/>
                  <a:pt x="28396" y="118884"/>
                </a:cubicBezTo>
                <a:cubicBezTo>
                  <a:pt x="42416" y="131891"/>
                  <a:pt x="61674" y="142875"/>
                  <a:pt x="85725" y="142875"/>
                </a:cubicBezTo>
                <a:cubicBezTo>
                  <a:pt x="109776" y="142875"/>
                  <a:pt x="129034" y="131921"/>
                  <a:pt x="143054" y="118884"/>
                </a:cubicBezTo>
                <a:cubicBezTo>
                  <a:pt x="156984" y="105936"/>
                  <a:pt x="166301" y="90488"/>
                  <a:pt x="170736" y="79861"/>
                </a:cubicBezTo>
                <a:cubicBezTo>
                  <a:pt x="171718" y="77510"/>
                  <a:pt x="171718" y="74890"/>
                  <a:pt x="170736" y="72539"/>
                </a:cubicBezTo>
                <a:cubicBezTo>
                  <a:pt x="166301" y="61912"/>
                  <a:pt x="156984" y="46434"/>
                  <a:pt x="143054" y="33516"/>
                </a:cubicBezTo>
                <a:cubicBezTo>
                  <a:pt x="129034" y="20509"/>
                  <a:pt x="109776" y="9525"/>
                  <a:pt x="85725" y="9525"/>
                </a:cubicBezTo>
                <a:close/>
                <a:moveTo>
                  <a:pt x="42863" y="76200"/>
                </a:moveTo>
                <a:cubicBezTo>
                  <a:pt x="42863" y="52544"/>
                  <a:pt x="62069" y="33338"/>
                  <a:pt x="85725" y="33338"/>
                </a:cubicBezTo>
                <a:cubicBezTo>
                  <a:pt x="109381" y="33338"/>
                  <a:pt x="128588" y="52544"/>
                  <a:pt x="128588" y="76200"/>
                </a:cubicBezTo>
                <a:cubicBezTo>
                  <a:pt x="128588" y="99856"/>
                  <a:pt x="109381" y="119062"/>
                  <a:pt x="85725" y="119062"/>
                </a:cubicBezTo>
                <a:cubicBezTo>
                  <a:pt x="62069" y="119062"/>
                  <a:pt x="42863" y="99856"/>
                  <a:pt x="42863" y="76200"/>
                </a:cubicBezTo>
                <a:close/>
                <a:moveTo>
                  <a:pt x="85725" y="57150"/>
                </a:moveTo>
                <a:cubicBezTo>
                  <a:pt x="85725" y="67657"/>
                  <a:pt x="77182" y="76200"/>
                  <a:pt x="66675" y="76200"/>
                </a:cubicBezTo>
                <a:cubicBezTo>
                  <a:pt x="63252" y="76200"/>
                  <a:pt x="60037" y="75307"/>
                  <a:pt x="57239" y="73700"/>
                </a:cubicBezTo>
                <a:cubicBezTo>
                  <a:pt x="56942" y="76944"/>
                  <a:pt x="57210" y="80278"/>
                  <a:pt x="58103" y="83582"/>
                </a:cubicBezTo>
                <a:cubicBezTo>
                  <a:pt x="62180" y="98822"/>
                  <a:pt x="77867" y="107871"/>
                  <a:pt x="93107" y="103793"/>
                </a:cubicBezTo>
                <a:cubicBezTo>
                  <a:pt x="108347" y="99715"/>
                  <a:pt x="117396" y="84028"/>
                  <a:pt x="113318" y="68788"/>
                </a:cubicBezTo>
                <a:cubicBezTo>
                  <a:pt x="109686" y="55185"/>
                  <a:pt x="96798" y="46524"/>
                  <a:pt x="83225" y="47714"/>
                </a:cubicBezTo>
                <a:cubicBezTo>
                  <a:pt x="84802" y="50483"/>
                  <a:pt x="85725" y="53697"/>
                  <a:pt x="85725" y="5715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149" name="Text 19"/>
          <p:cNvSpPr/>
          <p:nvPr/>
        </p:nvSpPr>
        <p:spPr>
          <a:xfrm>
            <a:off x="888365" y="4267200"/>
            <a:ext cx="1343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Review (代码审查)</a:t>
            </a:r>
            <a:endParaRPr lang="en-US" sz="1600" dirty="0"/>
          </a:p>
        </p:txBody>
      </p:sp>
      <p:sp>
        <p:nvSpPr>
          <p:cNvPr id="150" name="Shape 20"/>
          <p:cNvSpPr/>
          <p:nvPr/>
        </p:nvSpPr>
        <p:spPr>
          <a:xfrm>
            <a:off x="545465" y="46482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1" name="Shape 21"/>
          <p:cNvSpPr/>
          <p:nvPr/>
        </p:nvSpPr>
        <p:spPr>
          <a:xfrm>
            <a:off x="640715" y="4762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674" y="28575"/>
                </a:moveTo>
                <a:lnTo>
                  <a:pt x="9674" y="73075"/>
                </a:lnTo>
                <a:cubicBezTo>
                  <a:pt x="9674" y="78135"/>
                  <a:pt x="11668" y="82987"/>
                  <a:pt x="15240" y="86558"/>
                </a:cubicBezTo>
                <a:lnTo>
                  <a:pt x="72390" y="143708"/>
                </a:lnTo>
                <a:cubicBezTo>
                  <a:pt x="79831" y="151150"/>
                  <a:pt x="91886" y="151150"/>
                  <a:pt x="99328" y="143708"/>
                </a:cubicBezTo>
                <a:lnTo>
                  <a:pt x="143828" y="99209"/>
                </a:lnTo>
                <a:cubicBezTo>
                  <a:pt x="151269" y="91767"/>
                  <a:pt x="151269" y="79712"/>
                  <a:pt x="143828" y="72271"/>
                </a:cubicBezTo>
                <a:lnTo>
                  <a:pt x="86678" y="15121"/>
                </a:lnTo>
                <a:cubicBezTo>
                  <a:pt x="83106" y="11519"/>
                  <a:pt x="78284" y="9525"/>
                  <a:pt x="73223" y="9525"/>
                </a:cubicBezTo>
                <a:lnTo>
                  <a:pt x="28724" y="9525"/>
                </a:lnTo>
                <a:cubicBezTo>
                  <a:pt x="18217" y="9525"/>
                  <a:pt x="9674" y="18068"/>
                  <a:pt x="9674" y="28575"/>
                </a:cubicBezTo>
                <a:close/>
                <a:moveTo>
                  <a:pt x="43011" y="33338"/>
                </a:moveTo>
                <a:cubicBezTo>
                  <a:pt x="48268" y="33338"/>
                  <a:pt x="52536" y="37606"/>
                  <a:pt x="52536" y="42863"/>
                </a:cubicBezTo>
                <a:cubicBezTo>
                  <a:pt x="52536" y="48119"/>
                  <a:pt x="48268" y="52388"/>
                  <a:pt x="43011" y="52388"/>
                </a:cubicBezTo>
                <a:cubicBezTo>
                  <a:pt x="37754" y="52388"/>
                  <a:pt x="33486" y="48119"/>
                  <a:pt x="33486" y="42863"/>
                </a:cubicBezTo>
                <a:cubicBezTo>
                  <a:pt x="33486" y="37606"/>
                  <a:pt x="37754" y="33338"/>
                  <a:pt x="43011" y="33338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52" name="Text 22"/>
          <p:cNvSpPr/>
          <p:nvPr/>
        </p:nvSpPr>
        <p:spPr>
          <a:xfrm>
            <a:off x="888365" y="4724400"/>
            <a:ext cx="10858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Release (发布)</a:t>
            </a:r>
            <a:endParaRPr lang="en-US" sz="1600" dirty="0"/>
          </a:p>
        </p:txBody>
      </p:sp>
      <p:sp>
        <p:nvSpPr>
          <p:cNvPr id="153" name="Shape 23"/>
          <p:cNvSpPr/>
          <p:nvPr/>
        </p:nvSpPr>
        <p:spPr>
          <a:xfrm>
            <a:off x="4253865" y="1828800"/>
            <a:ext cx="3705225" cy="3924300"/>
          </a:xfrm>
          <a:custGeom>
            <a:avLst/>
            <a:gdLst/>
            <a:ahLst/>
            <a:cxnLst/>
            <a:rect l="l" t="t" r="r" b="b"/>
            <a:pathLst>
              <a:path w="3705225" h="3924300">
                <a:moveTo>
                  <a:pt x="76216" y="0"/>
                </a:moveTo>
                <a:lnTo>
                  <a:pt x="3629009" y="0"/>
                </a:lnTo>
                <a:cubicBezTo>
                  <a:pt x="3671102" y="0"/>
                  <a:pt x="3705225" y="34123"/>
                  <a:pt x="3705225" y="76216"/>
                </a:cubicBezTo>
                <a:lnTo>
                  <a:pt x="3705225" y="3848084"/>
                </a:lnTo>
                <a:cubicBezTo>
                  <a:pt x="3705225" y="3890177"/>
                  <a:pt x="3671102" y="3924300"/>
                  <a:pt x="3629009" y="3924300"/>
                </a:cubicBezTo>
                <a:lnTo>
                  <a:pt x="76216" y="3924300"/>
                </a:lnTo>
                <a:cubicBezTo>
                  <a:pt x="34123" y="3924300"/>
                  <a:pt x="0" y="3890177"/>
                  <a:pt x="0" y="3848084"/>
                </a:cubicBezTo>
                <a:lnTo>
                  <a:pt x="0" y="76216"/>
                </a:lnTo>
                <a:cubicBezTo>
                  <a:pt x="0" y="34151"/>
                  <a:pt x="34151" y="0"/>
                  <a:pt x="76216" y="0"/>
                </a:cubicBezTo>
                <a:close/>
              </a:path>
            </a:pathLst>
          </a:custGeom>
          <a:solidFill>
            <a:srgbClr val="2E3440"/>
          </a:solidFill>
        </p:spPr>
      </p:sp>
      <p:sp>
        <p:nvSpPr>
          <p:cNvPr id="154" name="Shape 24"/>
          <p:cNvSpPr/>
          <p:nvPr/>
        </p:nvSpPr>
        <p:spPr>
          <a:xfrm>
            <a:off x="4406265" y="1981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155" name="Shape 25"/>
          <p:cNvSpPr/>
          <p:nvPr/>
        </p:nvSpPr>
        <p:spPr>
          <a:xfrm>
            <a:off x="4511040" y="20955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52519" y="71438"/>
                </a:moveTo>
                <a:lnTo>
                  <a:pt x="100132" y="71438"/>
                </a:lnTo>
                <a:cubicBezTo>
                  <a:pt x="94863" y="71438"/>
                  <a:pt x="90607" y="67181"/>
                  <a:pt x="90607" y="61912"/>
                </a:cubicBezTo>
                <a:lnTo>
                  <a:pt x="90607" y="9525"/>
                </a:lnTo>
                <a:cubicBezTo>
                  <a:pt x="90607" y="4256"/>
                  <a:pt x="94893" y="-60"/>
                  <a:pt x="100102" y="625"/>
                </a:cubicBezTo>
                <a:cubicBezTo>
                  <a:pt x="131951" y="4852"/>
                  <a:pt x="157192" y="30093"/>
                  <a:pt x="161419" y="61942"/>
                </a:cubicBezTo>
                <a:cubicBezTo>
                  <a:pt x="162104" y="67151"/>
                  <a:pt x="157788" y="71438"/>
                  <a:pt x="152519" y="71438"/>
                </a:cubicBezTo>
                <a:close/>
                <a:moveTo>
                  <a:pt x="66258" y="11073"/>
                </a:moveTo>
                <a:cubicBezTo>
                  <a:pt x="71646" y="9942"/>
                  <a:pt x="76319" y="14347"/>
                  <a:pt x="76319" y="19854"/>
                </a:cubicBezTo>
                <a:lnTo>
                  <a:pt x="76319" y="78581"/>
                </a:lnTo>
                <a:cubicBezTo>
                  <a:pt x="76319" y="80248"/>
                  <a:pt x="76914" y="81855"/>
                  <a:pt x="77956" y="83135"/>
                </a:cubicBezTo>
                <a:lnTo>
                  <a:pt x="117277" y="130582"/>
                </a:lnTo>
                <a:cubicBezTo>
                  <a:pt x="120759" y="134779"/>
                  <a:pt x="120015" y="141119"/>
                  <a:pt x="115223" y="143708"/>
                </a:cubicBezTo>
                <a:cubicBezTo>
                  <a:pt x="105073" y="149245"/>
                  <a:pt x="93434" y="152400"/>
                  <a:pt x="81082" y="152400"/>
                </a:cubicBezTo>
                <a:cubicBezTo>
                  <a:pt x="41642" y="152400"/>
                  <a:pt x="9644" y="120402"/>
                  <a:pt x="9644" y="80962"/>
                </a:cubicBezTo>
                <a:cubicBezTo>
                  <a:pt x="9644" y="46583"/>
                  <a:pt x="33903" y="17889"/>
                  <a:pt x="66258" y="11073"/>
                </a:cubicBezTo>
                <a:close/>
                <a:moveTo>
                  <a:pt x="142220" y="85725"/>
                </a:moveTo>
                <a:lnTo>
                  <a:pt x="161270" y="85725"/>
                </a:lnTo>
                <a:cubicBezTo>
                  <a:pt x="166777" y="85725"/>
                  <a:pt x="171182" y="90398"/>
                  <a:pt x="170051" y="95786"/>
                </a:cubicBezTo>
                <a:cubicBezTo>
                  <a:pt x="167015" y="110192"/>
                  <a:pt x="159633" y="122992"/>
                  <a:pt x="149334" y="132755"/>
                </a:cubicBezTo>
                <a:cubicBezTo>
                  <a:pt x="145673" y="136237"/>
                  <a:pt x="139928" y="135493"/>
                  <a:pt x="136714" y="131594"/>
                </a:cubicBezTo>
                <a:lnTo>
                  <a:pt x="111591" y="101322"/>
                </a:lnTo>
                <a:cubicBezTo>
                  <a:pt x="106442" y="95101"/>
                  <a:pt x="110877" y="85725"/>
                  <a:pt x="118914" y="85725"/>
                </a:cubicBezTo>
                <a:lnTo>
                  <a:pt x="142190" y="8572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6" name="Text 26"/>
          <p:cNvSpPr/>
          <p:nvPr/>
        </p:nvSpPr>
        <p:spPr>
          <a:xfrm>
            <a:off x="4863465" y="2038350"/>
            <a:ext cx="1238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核心指标输出</a:t>
            </a:r>
            <a:endParaRPr lang="en-US" sz="1600" dirty="0"/>
          </a:p>
        </p:txBody>
      </p:sp>
      <p:sp>
        <p:nvSpPr>
          <p:cNvPr id="157" name="Shape 27"/>
          <p:cNvSpPr/>
          <p:nvPr/>
        </p:nvSpPr>
        <p:spPr>
          <a:xfrm>
            <a:off x="4406265" y="2514600"/>
            <a:ext cx="3400425" cy="685800"/>
          </a:xfrm>
          <a:custGeom>
            <a:avLst/>
            <a:gdLst/>
            <a:ahLst/>
            <a:cxnLst/>
            <a:rect l="l" t="t" r="r" b="b"/>
            <a:pathLst>
              <a:path w="3400425" h="6858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609601"/>
                </a:lnTo>
                <a:cubicBezTo>
                  <a:pt x="3400425" y="651684"/>
                  <a:pt x="3366309" y="685800"/>
                  <a:pt x="33242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4252"/>
          </a:solidFill>
        </p:spPr>
      </p:sp>
      <p:sp>
        <p:nvSpPr>
          <p:cNvPr id="158" name="Text 28"/>
          <p:cNvSpPr/>
          <p:nvPr/>
        </p:nvSpPr>
        <p:spPr>
          <a:xfrm>
            <a:off x="4520565" y="26289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活跃度</a:t>
            </a:r>
            <a:endParaRPr lang="en-US" sz="1600" dirty="0"/>
          </a:p>
        </p:txBody>
      </p:sp>
      <p:sp>
        <p:nvSpPr>
          <p:cNvPr id="159" name="Text 29"/>
          <p:cNvSpPr/>
          <p:nvPr/>
        </p:nvSpPr>
        <p:spPr>
          <a:xfrm>
            <a:off x="4520565" y="2895600"/>
            <a:ext cx="32385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PR/Issue/Commit 趋势分析</a:t>
            </a:r>
            <a:endParaRPr lang="en-US" sz="1600" dirty="0"/>
          </a:p>
        </p:txBody>
      </p:sp>
      <p:sp>
        <p:nvSpPr>
          <p:cNvPr id="160" name="Shape 30"/>
          <p:cNvSpPr/>
          <p:nvPr/>
        </p:nvSpPr>
        <p:spPr>
          <a:xfrm>
            <a:off x="4406265" y="3314700"/>
            <a:ext cx="3400425" cy="685800"/>
          </a:xfrm>
          <a:custGeom>
            <a:avLst/>
            <a:gdLst/>
            <a:ahLst/>
            <a:cxnLst/>
            <a:rect l="l" t="t" r="r" b="b"/>
            <a:pathLst>
              <a:path w="3400425" h="6858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609601"/>
                </a:lnTo>
                <a:cubicBezTo>
                  <a:pt x="3400425" y="651684"/>
                  <a:pt x="3366309" y="685800"/>
                  <a:pt x="33242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4252"/>
          </a:solidFill>
        </p:spPr>
      </p:sp>
      <p:sp>
        <p:nvSpPr>
          <p:cNvPr id="161" name="Text 31"/>
          <p:cNvSpPr/>
          <p:nvPr/>
        </p:nvSpPr>
        <p:spPr>
          <a:xfrm>
            <a:off x="4520565" y="34290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贡献结构</a:t>
            </a:r>
            <a:endParaRPr lang="en-US" sz="1600" dirty="0"/>
          </a:p>
        </p:txBody>
      </p:sp>
      <p:sp>
        <p:nvSpPr>
          <p:cNvPr id="162" name="Text 32"/>
          <p:cNvSpPr/>
          <p:nvPr/>
        </p:nvSpPr>
        <p:spPr>
          <a:xfrm>
            <a:off x="4520565" y="3695700"/>
            <a:ext cx="32385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核心/长尾贡献者占比</a:t>
            </a:r>
            <a:endParaRPr lang="en-US" sz="1600" dirty="0"/>
          </a:p>
        </p:txBody>
      </p:sp>
      <p:sp>
        <p:nvSpPr>
          <p:cNvPr id="163" name="Shape 33"/>
          <p:cNvSpPr/>
          <p:nvPr/>
        </p:nvSpPr>
        <p:spPr>
          <a:xfrm>
            <a:off x="4406265" y="4114800"/>
            <a:ext cx="3400425" cy="685800"/>
          </a:xfrm>
          <a:custGeom>
            <a:avLst/>
            <a:gdLst/>
            <a:ahLst/>
            <a:cxnLst/>
            <a:rect l="l" t="t" r="r" b="b"/>
            <a:pathLst>
              <a:path w="3400425" h="6858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609601"/>
                </a:lnTo>
                <a:cubicBezTo>
                  <a:pt x="3400425" y="651684"/>
                  <a:pt x="3366309" y="685800"/>
                  <a:pt x="33242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4252"/>
          </a:solidFill>
        </p:spPr>
      </p:sp>
      <p:sp>
        <p:nvSpPr>
          <p:cNvPr id="164" name="Text 34"/>
          <p:cNvSpPr/>
          <p:nvPr/>
        </p:nvSpPr>
        <p:spPr>
          <a:xfrm>
            <a:off x="4520565" y="42291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风险评估</a:t>
            </a:r>
            <a:endParaRPr lang="en-US" sz="1600" dirty="0"/>
          </a:p>
        </p:txBody>
      </p:sp>
      <p:sp>
        <p:nvSpPr>
          <p:cNvPr id="165" name="Text 35"/>
          <p:cNvSpPr/>
          <p:nvPr/>
        </p:nvSpPr>
        <p:spPr>
          <a:xfrm>
            <a:off x="4520565" y="4495800"/>
            <a:ext cx="32385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权限集中、Bus Factor</a:t>
            </a:r>
            <a:endParaRPr lang="en-US" sz="1600" dirty="0"/>
          </a:p>
        </p:txBody>
      </p:sp>
      <p:sp>
        <p:nvSpPr>
          <p:cNvPr id="166" name="Shape 36"/>
          <p:cNvSpPr/>
          <p:nvPr/>
        </p:nvSpPr>
        <p:spPr>
          <a:xfrm>
            <a:off x="4406265" y="4914900"/>
            <a:ext cx="3400425" cy="685800"/>
          </a:xfrm>
          <a:custGeom>
            <a:avLst/>
            <a:gdLst/>
            <a:ahLst/>
            <a:cxnLst/>
            <a:rect l="l" t="t" r="r" b="b"/>
            <a:pathLst>
              <a:path w="3400425" h="6858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609601"/>
                </a:lnTo>
                <a:cubicBezTo>
                  <a:pt x="3400425" y="651684"/>
                  <a:pt x="3366309" y="685800"/>
                  <a:pt x="33242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4252"/>
          </a:solidFill>
        </p:spPr>
      </p:sp>
      <p:sp>
        <p:nvSpPr>
          <p:cNvPr id="167" name="Text 37"/>
          <p:cNvSpPr/>
          <p:nvPr/>
        </p:nvSpPr>
        <p:spPr>
          <a:xfrm>
            <a:off x="4520565" y="50292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影响力</a:t>
            </a:r>
            <a:endParaRPr lang="en-US" sz="1600" dirty="0"/>
          </a:p>
        </p:txBody>
      </p:sp>
      <p:sp>
        <p:nvSpPr>
          <p:cNvPr id="168" name="Text 38"/>
          <p:cNvSpPr/>
          <p:nvPr/>
        </p:nvSpPr>
        <p:spPr>
          <a:xfrm>
            <a:off x="4520565" y="5295900"/>
            <a:ext cx="32385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OpenRank 衍生指标</a:t>
            </a:r>
            <a:endParaRPr lang="en-US" sz="1600" dirty="0"/>
          </a:p>
        </p:txBody>
      </p:sp>
      <p:sp>
        <p:nvSpPr>
          <p:cNvPr id="169" name="Shape 39"/>
          <p:cNvSpPr/>
          <p:nvPr/>
        </p:nvSpPr>
        <p:spPr>
          <a:xfrm>
            <a:off x="8114665" y="1828800"/>
            <a:ext cx="3705225" cy="2324100"/>
          </a:xfrm>
          <a:custGeom>
            <a:avLst/>
            <a:gdLst/>
            <a:ahLst/>
            <a:cxnLst/>
            <a:rect l="l" t="t" r="r" b="b"/>
            <a:pathLst>
              <a:path w="3705225" h="2324100">
                <a:moveTo>
                  <a:pt x="76207" y="0"/>
                </a:moveTo>
                <a:lnTo>
                  <a:pt x="3629018" y="0"/>
                </a:lnTo>
                <a:cubicBezTo>
                  <a:pt x="3671106" y="0"/>
                  <a:pt x="3705225" y="34119"/>
                  <a:pt x="3705225" y="76207"/>
                </a:cubicBezTo>
                <a:lnTo>
                  <a:pt x="3705225" y="2247893"/>
                </a:lnTo>
                <a:cubicBezTo>
                  <a:pt x="3705225" y="2289981"/>
                  <a:pt x="3671106" y="2324100"/>
                  <a:pt x="3629018" y="2324100"/>
                </a:cubicBezTo>
                <a:lnTo>
                  <a:pt x="76207" y="2324100"/>
                </a:lnTo>
                <a:cubicBezTo>
                  <a:pt x="34119" y="2324100"/>
                  <a:pt x="0" y="2289981"/>
                  <a:pt x="0" y="2247893"/>
                </a:cubicBezTo>
                <a:lnTo>
                  <a:pt x="0" y="76207"/>
                </a:lnTo>
                <a:cubicBezTo>
                  <a:pt x="0" y="34119"/>
                  <a:pt x="34119" y="0"/>
                  <a:pt x="76207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70" name="Shape 40"/>
          <p:cNvSpPr/>
          <p:nvPr/>
        </p:nvSpPr>
        <p:spPr>
          <a:xfrm>
            <a:off x="8267065" y="19812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171" name="Shape 41"/>
          <p:cNvSpPr/>
          <p:nvPr/>
        </p:nvSpPr>
        <p:spPr>
          <a:xfrm>
            <a:off x="8381365" y="20955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0316" y="81260"/>
                </a:moveTo>
                <a:cubicBezTo>
                  <a:pt x="153114" y="78462"/>
                  <a:pt x="153114" y="73938"/>
                  <a:pt x="150316" y="71170"/>
                </a:cubicBezTo>
                <a:lnTo>
                  <a:pt x="107454" y="28277"/>
                </a:lnTo>
                <a:cubicBezTo>
                  <a:pt x="105400" y="26224"/>
                  <a:pt x="102334" y="25628"/>
                  <a:pt x="99655" y="26730"/>
                </a:cubicBezTo>
                <a:cubicBezTo>
                  <a:pt x="96976" y="27831"/>
                  <a:pt x="95250" y="30450"/>
                  <a:pt x="95250" y="33338"/>
                </a:cubicBezTo>
                <a:lnTo>
                  <a:pt x="95250" y="57150"/>
                </a:lnTo>
                <a:lnTo>
                  <a:pt x="61912" y="57150"/>
                </a:lnTo>
                <a:cubicBezTo>
                  <a:pt x="54025" y="57150"/>
                  <a:pt x="47625" y="63550"/>
                  <a:pt x="47625" y="71438"/>
                </a:cubicBezTo>
                <a:lnTo>
                  <a:pt x="47625" y="80962"/>
                </a:lnTo>
                <a:cubicBezTo>
                  <a:pt x="47625" y="88850"/>
                  <a:pt x="54025" y="95250"/>
                  <a:pt x="61912" y="95250"/>
                </a:cubicBezTo>
                <a:lnTo>
                  <a:pt x="95250" y="95250"/>
                </a:lnTo>
                <a:lnTo>
                  <a:pt x="95250" y="119062"/>
                </a:lnTo>
                <a:cubicBezTo>
                  <a:pt x="95250" y="121950"/>
                  <a:pt x="96976" y="124569"/>
                  <a:pt x="99655" y="125670"/>
                </a:cubicBezTo>
                <a:cubicBezTo>
                  <a:pt x="102334" y="126772"/>
                  <a:pt x="105400" y="126176"/>
                  <a:pt x="107454" y="124123"/>
                </a:cubicBezTo>
                <a:lnTo>
                  <a:pt x="150316" y="81260"/>
                </a:lnTo>
                <a:close/>
                <a:moveTo>
                  <a:pt x="47625" y="28575"/>
                </a:moveTo>
                <a:cubicBezTo>
                  <a:pt x="52894" y="28575"/>
                  <a:pt x="57150" y="24319"/>
                  <a:pt x="57150" y="19050"/>
                </a:cubicBezTo>
                <a:cubicBezTo>
                  <a:pt x="57150" y="13781"/>
                  <a:pt x="52894" y="9525"/>
                  <a:pt x="47625" y="9525"/>
                </a:cubicBezTo>
                <a:lnTo>
                  <a:pt x="28575" y="9525"/>
                </a:lnTo>
                <a:cubicBezTo>
                  <a:pt x="12799" y="9525"/>
                  <a:pt x="0" y="22324"/>
                  <a:pt x="0" y="38100"/>
                </a:cubicBezTo>
                <a:lnTo>
                  <a:pt x="0" y="114300"/>
                </a:lnTo>
                <a:cubicBezTo>
                  <a:pt x="0" y="130076"/>
                  <a:pt x="12799" y="142875"/>
                  <a:pt x="28575" y="142875"/>
                </a:cubicBezTo>
                <a:lnTo>
                  <a:pt x="47625" y="142875"/>
                </a:lnTo>
                <a:cubicBezTo>
                  <a:pt x="52894" y="142875"/>
                  <a:pt x="57150" y="138619"/>
                  <a:pt x="57150" y="133350"/>
                </a:cubicBezTo>
                <a:cubicBezTo>
                  <a:pt x="57150" y="128081"/>
                  <a:pt x="52894" y="123825"/>
                  <a:pt x="47625" y="123825"/>
                </a:cubicBezTo>
                <a:lnTo>
                  <a:pt x="28575" y="123825"/>
                </a:lnTo>
                <a:cubicBezTo>
                  <a:pt x="23306" y="123825"/>
                  <a:pt x="19050" y="119569"/>
                  <a:pt x="19050" y="114300"/>
                </a:cubicBezTo>
                <a:lnTo>
                  <a:pt x="19050" y="38100"/>
                </a:lnTo>
                <a:cubicBezTo>
                  <a:pt x="19050" y="32831"/>
                  <a:pt x="23306" y="28575"/>
                  <a:pt x="28575" y="28575"/>
                </a:cubicBezTo>
                <a:lnTo>
                  <a:pt x="47625" y="2857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2" name="Text 42"/>
          <p:cNvSpPr/>
          <p:nvPr/>
        </p:nvSpPr>
        <p:spPr>
          <a:xfrm>
            <a:off x="8724265" y="2038350"/>
            <a:ext cx="85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指标输出</a:t>
            </a:r>
            <a:endParaRPr lang="en-US" sz="1600" dirty="0"/>
          </a:p>
        </p:txBody>
      </p:sp>
      <p:sp>
        <p:nvSpPr>
          <p:cNvPr id="173" name="Text 43"/>
          <p:cNvSpPr/>
          <p:nvPr/>
        </p:nvSpPr>
        <p:spPr>
          <a:xfrm>
            <a:off x="8267065" y="24765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项目健康度画像与趋势</a:t>
            </a:r>
            <a:endParaRPr lang="en-US" sz="1600" dirty="0"/>
          </a:p>
        </p:txBody>
      </p:sp>
      <p:sp>
        <p:nvSpPr>
          <p:cNvPr id="174" name="Shape 44"/>
          <p:cNvSpPr/>
          <p:nvPr/>
        </p:nvSpPr>
        <p:spPr>
          <a:xfrm>
            <a:off x="8267065" y="2819400"/>
            <a:ext cx="3400425" cy="1181100"/>
          </a:xfrm>
          <a:custGeom>
            <a:avLst/>
            <a:gdLst/>
            <a:ahLst/>
            <a:cxnLst/>
            <a:rect l="l" t="t" r="r" b="b"/>
            <a:pathLst>
              <a:path w="3400425" h="1181100">
                <a:moveTo>
                  <a:pt x="76205" y="0"/>
                </a:moveTo>
                <a:lnTo>
                  <a:pt x="3324220" y="0"/>
                </a:lnTo>
                <a:cubicBezTo>
                  <a:pt x="3366279" y="0"/>
                  <a:pt x="3400425" y="34146"/>
                  <a:pt x="3400425" y="76205"/>
                </a:cubicBezTo>
                <a:lnTo>
                  <a:pt x="3400425" y="1104895"/>
                </a:lnTo>
                <a:cubicBezTo>
                  <a:pt x="3400425" y="1146982"/>
                  <a:pt x="3366307" y="1181100"/>
                  <a:pt x="3324220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75" name="Text 45"/>
          <p:cNvSpPr/>
          <p:nvPr/>
        </p:nvSpPr>
        <p:spPr>
          <a:xfrm>
            <a:off x="8381365" y="29337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健康度评估</a:t>
            </a:r>
            <a:endParaRPr lang="en-US" sz="1600" dirty="0"/>
          </a:p>
        </p:txBody>
      </p:sp>
      <p:sp>
        <p:nvSpPr>
          <p:cNvPr id="176" name="Shape 46"/>
          <p:cNvSpPr/>
          <p:nvPr/>
        </p:nvSpPr>
        <p:spPr>
          <a:xfrm>
            <a:off x="8381365" y="3295650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38100" y="0"/>
                </a:moveTo>
                <a:lnTo>
                  <a:pt x="571500" y="0"/>
                </a:lnTo>
                <a:cubicBezTo>
                  <a:pt x="592528" y="0"/>
                  <a:pt x="609600" y="17072"/>
                  <a:pt x="609600" y="38100"/>
                </a:cubicBezTo>
                <a:lnTo>
                  <a:pt x="609600" y="38100"/>
                </a:lnTo>
                <a:cubicBezTo>
                  <a:pt x="609600" y="59128"/>
                  <a:pt x="592528" y="76200"/>
                  <a:pt x="5715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177" name="Text 47"/>
          <p:cNvSpPr/>
          <p:nvPr/>
        </p:nvSpPr>
        <p:spPr>
          <a:xfrm>
            <a:off x="9067165" y="3238500"/>
            <a:ext cx="809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活跃度: 85%</a:t>
            </a:r>
            <a:endParaRPr lang="en-US" sz="1600" dirty="0"/>
          </a:p>
        </p:txBody>
      </p:sp>
      <p:sp>
        <p:nvSpPr>
          <p:cNvPr id="178" name="Shape 48"/>
          <p:cNvSpPr/>
          <p:nvPr/>
        </p:nvSpPr>
        <p:spPr>
          <a:xfrm>
            <a:off x="8381365" y="352425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" y="0"/>
                </a:moveTo>
                <a:lnTo>
                  <a:pt x="419100" y="0"/>
                </a:lnTo>
                <a:cubicBezTo>
                  <a:pt x="440128" y="0"/>
                  <a:pt x="457200" y="17072"/>
                  <a:pt x="457200" y="38100"/>
                </a:cubicBezTo>
                <a:lnTo>
                  <a:pt x="457200" y="38100"/>
                </a:lnTo>
                <a:cubicBezTo>
                  <a:pt x="457200" y="59128"/>
                  <a:pt x="440128" y="76200"/>
                  <a:pt x="419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79" name="Text 49"/>
          <p:cNvSpPr/>
          <p:nvPr/>
        </p:nvSpPr>
        <p:spPr>
          <a:xfrm>
            <a:off x="8914765" y="3467100"/>
            <a:ext cx="809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多样性: 62%</a:t>
            </a:r>
            <a:endParaRPr lang="en-US" sz="1600" dirty="0"/>
          </a:p>
        </p:txBody>
      </p:sp>
      <p:sp>
        <p:nvSpPr>
          <p:cNvPr id="180" name="Shape 50"/>
          <p:cNvSpPr/>
          <p:nvPr/>
        </p:nvSpPr>
        <p:spPr>
          <a:xfrm>
            <a:off x="8381365" y="37528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38100"/>
                </a:lnTo>
                <a:cubicBezTo>
                  <a:pt x="304800" y="59128"/>
                  <a:pt x="287728" y="76200"/>
                  <a:pt x="2667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181" name="Text 51"/>
          <p:cNvSpPr/>
          <p:nvPr/>
        </p:nvSpPr>
        <p:spPr>
          <a:xfrm>
            <a:off x="8762365" y="3695700"/>
            <a:ext cx="809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稳定性: 45%</a:t>
            </a:r>
            <a:endParaRPr lang="en-US" sz="1600" dirty="0"/>
          </a:p>
        </p:txBody>
      </p:sp>
      <p:sp>
        <p:nvSpPr>
          <p:cNvPr id="182" name="Shape 52"/>
          <p:cNvSpPr/>
          <p:nvPr/>
        </p:nvSpPr>
        <p:spPr>
          <a:xfrm>
            <a:off x="8114665" y="4267200"/>
            <a:ext cx="3705225" cy="1295400"/>
          </a:xfrm>
          <a:custGeom>
            <a:avLst/>
            <a:gdLst/>
            <a:ahLst/>
            <a:cxnLst/>
            <a:rect l="l" t="t" r="r" b="b"/>
            <a:pathLst>
              <a:path w="3705225" h="1295400">
                <a:moveTo>
                  <a:pt x="76195" y="0"/>
                </a:moveTo>
                <a:lnTo>
                  <a:pt x="3629030" y="0"/>
                </a:lnTo>
                <a:cubicBezTo>
                  <a:pt x="3671083" y="0"/>
                  <a:pt x="3705225" y="34142"/>
                  <a:pt x="3705225" y="76195"/>
                </a:cubicBezTo>
                <a:lnTo>
                  <a:pt x="3705225" y="1219205"/>
                </a:lnTo>
                <a:cubicBezTo>
                  <a:pt x="3705225" y="1261286"/>
                  <a:pt x="3671111" y="1295400"/>
                  <a:pt x="3629030" y="1295400"/>
                </a:cubicBezTo>
                <a:lnTo>
                  <a:pt x="76195" y="1295400"/>
                </a:lnTo>
                <a:cubicBezTo>
                  <a:pt x="34142" y="1295400"/>
                  <a:pt x="0" y="1261258"/>
                  <a:pt x="0" y="1219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83" name="Shape 53"/>
          <p:cNvSpPr/>
          <p:nvPr/>
        </p:nvSpPr>
        <p:spPr>
          <a:xfrm>
            <a:off x="8267065" y="44196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84" name="Shape 54"/>
          <p:cNvSpPr/>
          <p:nvPr/>
        </p:nvSpPr>
        <p:spPr>
          <a:xfrm>
            <a:off x="8390890" y="45339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85" name="Text 55"/>
          <p:cNvSpPr/>
          <p:nvPr/>
        </p:nvSpPr>
        <p:spPr>
          <a:xfrm>
            <a:off x="8724265" y="4476750"/>
            <a:ext cx="85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落地应用</a:t>
            </a:r>
            <a:endParaRPr lang="en-US" sz="1600" dirty="0"/>
          </a:p>
        </p:txBody>
      </p:sp>
      <p:sp>
        <p:nvSpPr>
          <p:cNvPr id="186" name="Text 56"/>
          <p:cNvSpPr/>
          <p:nvPr/>
        </p:nvSpPr>
        <p:spPr>
          <a:xfrm>
            <a:off x="8267065" y="4914900"/>
            <a:ext cx="3476625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指标写入数据库，供</a:t>
            </a: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看板与 AI 解读使用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，形成可量化、可追踪的治理依据。</a:t>
            </a:r>
            <a:endParaRPr lang="en-US" sz="1600" dirty="0"/>
          </a:p>
        </p:txBody>
      </p:sp>
      <p:sp>
        <p:nvSpPr>
          <p:cNvPr id="187" name="Shape 57"/>
          <p:cNvSpPr/>
          <p:nvPr/>
        </p:nvSpPr>
        <p:spPr>
          <a:xfrm>
            <a:off x="412115" y="5905500"/>
            <a:ext cx="11410950" cy="457200"/>
          </a:xfrm>
          <a:custGeom>
            <a:avLst/>
            <a:gdLst/>
            <a:ahLst/>
            <a:cxnLst/>
            <a:rect l="l" t="t" r="r" b="b"/>
            <a:pathLst>
              <a:path w="11410950" h="457200">
                <a:moveTo>
                  <a:pt x="38100" y="0"/>
                </a:moveTo>
                <a:lnTo>
                  <a:pt x="11334748" y="0"/>
                </a:lnTo>
                <a:cubicBezTo>
                  <a:pt x="11376833" y="0"/>
                  <a:pt x="11410950" y="34117"/>
                  <a:pt x="11410950" y="76202"/>
                </a:cubicBezTo>
                <a:lnTo>
                  <a:pt x="11410950" y="380998"/>
                </a:lnTo>
                <a:cubicBezTo>
                  <a:pt x="11410950" y="423083"/>
                  <a:pt x="11376833" y="457200"/>
                  <a:pt x="11334748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88" name="Shape 58"/>
          <p:cNvSpPr/>
          <p:nvPr/>
        </p:nvSpPr>
        <p:spPr>
          <a:xfrm>
            <a:off x="412115" y="590550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189" name="Text 59"/>
          <p:cNvSpPr/>
          <p:nvPr/>
        </p:nvSpPr>
        <p:spPr>
          <a:xfrm>
            <a:off x="545465" y="6019800"/>
            <a:ext cx="11239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核心价值：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OpenDigger 把散乱事件变成</a:t>
            </a:r>
            <a:r>
              <a:rPr lang="en-US" sz="1200" b="1" dirty="0">
                <a:solidFill>
                  <a:srgbClr val="5E81A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"治理语言"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的指标，是我们系统量化分析的底座。</a:t>
            </a:r>
            <a:endParaRPr lang="en-US" sz="16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2124075" y="1283970"/>
            <a:ext cx="8014335" cy="290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MaxKB: </a:t>
            </a:r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治理知识库与证据引用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/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323850" y="11811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40" name="Text 3"/>
          <p:cNvSpPr/>
          <p:nvPr/>
        </p:nvSpPr>
        <p:spPr>
          <a:xfrm>
            <a:off x="323850" y="1371600"/>
            <a:ext cx="115443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知识范围</a:t>
            </a:r>
            <a:endParaRPr lang="en-US" sz="1600" dirty="0"/>
          </a:p>
        </p:txBody>
      </p:sp>
      <p:sp>
        <p:nvSpPr>
          <p:cNvPr id="41" name="Shape 4"/>
          <p:cNvSpPr/>
          <p:nvPr/>
        </p:nvSpPr>
        <p:spPr>
          <a:xfrm>
            <a:off x="323850" y="1885950"/>
            <a:ext cx="3705225" cy="895350"/>
          </a:xfrm>
          <a:custGeom>
            <a:avLst/>
            <a:gdLst/>
            <a:ahLst/>
            <a:cxnLst/>
            <a:rect l="l" t="t" r="r" b="b"/>
            <a:pathLst>
              <a:path w="3705225" h="895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819147"/>
                </a:lnTo>
                <a:cubicBezTo>
                  <a:pt x="3705225" y="861233"/>
                  <a:pt x="3671108" y="895350"/>
                  <a:pt x="3629022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42" name="Shape 5"/>
          <p:cNvSpPr/>
          <p:nvPr/>
        </p:nvSpPr>
        <p:spPr>
          <a:xfrm>
            <a:off x="323850" y="18859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3" name="Text 6"/>
          <p:cNvSpPr/>
          <p:nvPr/>
        </p:nvSpPr>
        <p:spPr>
          <a:xfrm>
            <a:off x="476250" y="2057400"/>
            <a:ext cx="3486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治理规范</a:t>
            </a:r>
            <a:endParaRPr lang="en-US" sz="1600" dirty="0"/>
          </a:p>
        </p:txBody>
      </p:sp>
      <p:sp>
        <p:nvSpPr>
          <p:cNvPr id="44" name="Text 7"/>
          <p:cNvSpPr/>
          <p:nvPr/>
        </p:nvSpPr>
        <p:spPr>
          <a:xfrm>
            <a:off x="476250" y="24003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GOVERNANCE、贡献指南、行为准则、评审流程</a:t>
            </a:r>
            <a:endParaRPr lang="en-US" sz="1600" dirty="0"/>
          </a:p>
        </p:txBody>
      </p:sp>
      <p:sp>
        <p:nvSpPr>
          <p:cNvPr id="45" name="Shape 8"/>
          <p:cNvSpPr/>
          <p:nvPr/>
        </p:nvSpPr>
        <p:spPr>
          <a:xfrm>
            <a:off x="4184650" y="1885950"/>
            <a:ext cx="3705225" cy="895350"/>
          </a:xfrm>
          <a:custGeom>
            <a:avLst/>
            <a:gdLst/>
            <a:ahLst/>
            <a:cxnLst/>
            <a:rect l="l" t="t" r="r" b="b"/>
            <a:pathLst>
              <a:path w="3705225" h="895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819147"/>
                </a:lnTo>
                <a:cubicBezTo>
                  <a:pt x="3705225" y="861233"/>
                  <a:pt x="3671108" y="895350"/>
                  <a:pt x="3629022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46" name="Shape 9"/>
          <p:cNvSpPr/>
          <p:nvPr/>
        </p:nvSpPr>
        <p:spPr>
          <a:xfrm>
            <a:off x="4184650" y="18859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47" name="Text 10"/>
          <p:cNvSpPr/>
          <p:nvPr/>
        </p:nvSpPr>
        <p:spPr>
          <a:xfrm>
            <a:off x="4337050" y="2057400"/>
            <a:ext cx="3486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社区决策</a:t>
            </a:r>
            <a:endParaRPr lang="en-US" sz="1600" dirty="0"/>
          </a:p>
        </p:txBody>
      </p:sp>
      <p:sp>
        <p:nvSpPr>
          <p:cNvPr id="48" name="Text 11"/>
          <p:cNvSpPr/>
          <p:nvPr/>
        </p:nvSpPr>
        <p:spPr>
          <a:xfrm>
            <a:off x="4337050" y="24003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RFC/Proposal、会议纪要、重大变更记录</a:t>
            </a:r>
            <a:endParaRPr lang="en-US" sz="1600" dirty="0"/>
          </a:p>
        </p:txBody>
      </p:sp>
      <p:sp>
        <p:nvSpPr>
          <p:cNvPr id="49" name="Shape 12"/>
          <p:cNvSpPr/>
          <p:nvPr/>
        </p:nvSpPr>
        <p:spPr>
          <a:xfrm>
            <a:off x="8045450" y="1885950"/>
            <a:ext cx="3705225" cy="895350"/>
          </a:xfrm>
          <a:custGeom>
            <a:avLst/>
            <a:gdLst/>
            <a:ahLst/>
            <a:cxnLst/>
            <a:rect l="l" t="t" r="r" b="b"/>
            <a:pathLst>
              <a:path w="3705225" h="89535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819147"/>
                </a:lnTo>
                <a:cubicBezTo>
                  <a:pt x="3705225" y="861233"/>
                  <a:pt x="3671108" y="895350"/>
                  <a:pt x="3629022" y="895350"/>
                </a:cubicBezTo>
                <a:lnTo>
                  <a:pt x="76203" y="895350"/>
                </a:lnTo>
                <a:cubicBezTo>
                  <a:pt x="34117" y="895350"/>
                  <a:pt x="0" y="861233"/>
                  <a:pt x="0" y="819147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50" name="Shape 13"/>
          <p:cNvSpPr/>
          <p:nvPr/>
        </p:nvSpPr>
        <p:spPr>
          <a:xfrm>
            <a:off x="8045450" y="1885950"/>
            <a:ext cx="3705225" cy="38100"/>
          </a:xfrm>
          <a:custGeom>
            <a:avLst/>
            <a:gdLst/>
            <a:ahLst/>
            <a:cxnLst/>
            <a:rect l="l" t="t" r="r" b="b"/>
            <a:pathLst>
              <a:path w="3705225" h="38100">
                <a:moveTo>
                  <a:pt x="38100" y="0"/>
                </a:moveTo>
                <a:lnTo>
                  <a:pt x="3667125" y="0"/>
                </a:lnTo>
                <a:cubicBezTo>
                  <a:pt x="3688153" y="0"/>
                  <a:pt x="3705225" y="17072"/>
                  <a:pt x="3705225" y="38100"/>
                </a:cubicBezTo>
                <a:lnTo>
                  <a:pt x="3705225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51" name="Text 14"/>
          <p:cNvSpPr/>
          <p:nvPr/>
        </p:nvSpPr>
        <p:spPr>
          <a:xfrm>
            <a:off x="8197850" y="2057400"/>
            <a:ext cx="34861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合规管理</a:t>
            </a:r>
            <a:endParaRPr lang="en-US" sz="1600" dirty="0"/>
          </a:p>
        </p:txBody>
      </p:sp>
      <p:sp>
        <p:nvSpPr>
          <p:cNvPr id="52" name="Text 15"/>
          <p:cNvSpPr/>
          <p:nvPr/>
        </p:nvSpPr>
        <p:spPr>
          <a:xfrm>
            <a:off x="8197850" y="24003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License/CLA/DCO、发布规范</a:t>
            </a:r>
            <a:endParaRPr lang="en-US" sz="1600" dirty="0"/>
          </a:p>
        </p:txBody>
      </p:sp>
      <p:sp>
        <p:nvSpPr>
          <p:cNvPr id="53" name="Text 16"/>
          <p:cNvSpPr/>
          <p:nvPr/>
        </p:nvSpPr>
        <p:spPr>
          <a:xfrm>
            <a:off x="323850" y="2933700"/>
            <a:ext cx="115443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核心能力</a:t>
            </a:r>
            <a:endParaRPr lang="en-US" sz="1600" dirty="0"/>
          </a:p>
        </p:txBody>
      </p:sp>
      <p:sp>
        <p:nvSpPr>
          <p:cNvPr id="54" name="Shape 17"/>
          <p:cNvSpPr/>
          <p:nvPr/>
        </p:nvSpPr>
        <p:spPr>
          <a:xfrm>
            <a:off x="323850" y="3429000"/>
            <a:ext cx="5638800" cy="933450"/>
          </a:xfrm>
          <a:custGeom>
            <a:avLst/>
            <a:gdLst/>
            <a:ahLst/>
            <a:cxnLst/>
            <a:rect l="l" t="t" r="r" b="b"/>
            <a:pathLst>
              <a:path w="5638800" h="933450">
                <a:moveTo>
                  <a:pt x="76198" y="0"/>
                </a:moveTo>
                <a:lnTo>
                  <a:pt x="5562602" y="0"/>
                </a:lnTo>
                <a:cubicBezTo>
                  <a:pt x="5604685" y="0"/>
                  <a:pt x="5638800" y="34115"/>
                  <a:pt x="5638800" y="76198"/>
                </a:cubicBezTo>
                <a:lnTo>
                  <a:pt x="5638800" y="857252"/>
                </a:lnTo>
                <a:cubicBezTo>
                  <a:pt x="5638800" y="899335"/>
                  <a:pt x="5604685" y="933450"/>
                  <a:pt x="5562602" y="933450"/>
                </a:cubicBezTo>
                <a:lnTo>
                  <a:pt x="76198" y="933450"/>
                </a:lnTo>
                <a:cubicBezTo>
                  <a:pt x="34115" y="933450"/>
                  <a:pt x="0" y="899335"/>
                  <a:pt x="0" y="8572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2E3440"/>
          </a:solidFill>
        </p:spPr>
      </p:sp>
      <p:sp>
        <p:nvSpPr>
          <p:cNvPr id="55" name="Shape 18"/>
          <p:cNvSpPr/>
          <p:nvPr/>
        </p:nvSpPr>
        <p:spPr>
          <a:xfrm>
            <a:off x="504825" y="3600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85738" y="92869"/>
                </a:moveTo>
                <a:cubicBezTo>
                  <a:pt x="185738" y="113362"/>
                  <a:pt x="179085" y="132293"/>
                  <a:pt x="167878" y="147652"/>
                </a:cubicBezTo>
                <a:lnTo>
                  <a:pt x="224403" y="204222"/>
                </a:lnTo>
                <a:cubicBezTo>
                  <a:pt x="229984" y="209803"/>
                  <a:pt x="229984" y="218867"/>
                  <a:pt x="224403" y="224448"/>
                </a:cubicBezTo>
                <a:cubicBezTo>
                  <a:pt x="218822" y="230029"/>
                  <a:pt x="209758" y="230029"/>
                  <a:pt x="204177" y="224448"/>
                </a:cubicBezTo>
                <a:lnTo>
                  <a:pt x="147652" y="167878"/>
                </a:lnTo>
                <a:cubicBezTo>
                  <a:pt x="132293" y="179085"/>
                  <a:pt x="113362" y="185738"/>
                  <a:pt x="92869" y="185738"/>
                </a:cubicBezTo>
                <a:cubicBezTo>
                  <a:pt x="41568" y="185738"/>
                  <a:pt x="0" y="144170"/>
                  <a:pt x="0" y="92869"/>
                </a:cubicBezTo>
                <a:cubicBezTo>
                  <a:pt x="0" y="41568"/>
                  <a:pt x="41568" y="0"/>
                  <a:pt x="92869" y="0"/>
                </a:cubicBezTo>
                <a:cubicBezTo>
                  <a:pt x="144170" y="0"/>
                  <a:pt x="185738" y="41568"/>
                  <a:pt x="185738" y="92869"/>
                </a:cubicBezTo>
                <a:close/>
                <a:moveTo>
                  <a:pt x="92869" y="157163"/>
                </a:moveTo>
                <a:cubicBezTo>
                  <a:pt x="128353" y="157163"/>
                  <a:pt x="157163" y="128353"/>
                  <a:pt x="157163" y="92869"/>
                </a:cubicBezTo>
                <a:cubicBezTo>
                  <a:pt x="157163" y="57384"/>
                  <a:pt x="128353" y="28575"/>
                  <a:pt x="92869" y="28575"/>
                </a:cubicBezTo>
                <a:cubicBezTo>
                  <a:pt x="57384" y="28575"/>
                  <a:pt x="28575" y="57384"/>
                  <a:pt x="28575" y="92869"/>
                </a:cubicBezTo>
                <a:cubicBezTo>
                  <a:pt x="28575" y="128353"/>
                  <a:pt x="57384" y="157163"/>
                  <a:pt x="92869" y="157163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56" name="Text 19"/>
          <p:cNvSpPr/>
          <p:nvPr/>
        </p:nvSpPr>
        <p:spPr>
          <a:xfrm>
            <a:off x="838200" y="3581400"/>
            <a:ext cx="85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检索问答</a:t>
            </a:r>
            <a:endParaRPr lang="en-US" sz="1600" dirty="0"/>
          </a:p>
        </p:txBody>
      </p:sp>
      <p:sp>
        <p:nvSpPr>
          <p:cNvPr id="57" name="Text 20"/>
          <p:cNvSpPr/>
          <p:nvPr/>
        </p:nvSpPr>
        <p:spPr>
          <a:xfrm>
            <a:off x="476250" y="3962400"/>
            <a:ext cx="54102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自然语言提问 → 返回答案 + </a:t>
            </a: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引用证据</a:t>
            </a:r>
            <a:r>
              <a:rPr lang="en-US" sz="1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，支持精确溯源与复核验证。</a:t>
            </a:r>
            <a:endParaRPr lang="en-US" sz="1600" dirty="0"/>
          </a:p>
        </p:txBody>
      </p:sp>
      <p:sp>
        <p:nvSpPr>
          <p:cNvPr id="58" name="Shape 21"/>
          <p:cNvSpPr/>
          <p:nvPr/>
        </p:nvSpPr>
        <p:spPr>
          <a:xfrm>
            <a:off x="6115050" y="3429000"/>
            <a:ext cx="5638800" cy="933450"/>
          </a:xfrm>
          <a:custGeom>
            <a:avLst/>
            <a:gdLst/>
            <a:ahLst/>
            <a:cxnLst/>
            <a:rect l="l" t="t" r="r" b="b"/>
            <a:pathLst>
              <a:path w="5638800" h="933450">
                <a:moveTo>
                  <a:pt x="76198" y="0"/>
                </a:moveTo>
                <a:lnTo>
                  <a:pt x="5562602" y="0"/>
                </a:lnTo>
                <a:cubicBezTo>
                  <a:pt x="5604685" y="0"/>
                  <a:pt x="5638800" y="34115"/>
                  <a:pt x="5638800" y="76198"/>
                </a:cubicBezTo>
                <a:lnTo>
                  <a:pt x="5638800" y="857252"/>
                </a:lnTo>
                <a:cubicBezTo>
                  <a:pt x="5638800" y="899335"/>
                  <a:pt x="5604685" y="933450"/>
                  <a:pt x="5562602" y="933450"/>
                </a:cubicBezTo>
                <a:lnTo>
                  <a:pt x="76198" y="933450"/>
                </a:lnTo>
                <a:cubicBezTo>
                  <a:pt x="34115" y="933450"/>
                  <a:pt x="0" y="899335"/>
                  <a:pt x="0" y="857252"/>
                </a:cubicBezTo>
                <a:lnTo>
                  <a:pt x="0" y="76198"/>
                </a:lnTo>
                <a:cubicBezTo>
                  <a:pt x="0" y="34115"/>
                  <a:pt x="34115" y="0"/>
                  <a:pt x="76198" y="0"/>
                </a:cubicBezTo>
                <a:close/>
              </a:path>
            </a:pathLst>
          </a:custGeom>
          <a:solidFill>
            <a:srgbClr val="2E3440"/>
          </a:solidFill>
        </p:spPr>
      </p:sp>
      <p:sp>
        <p:nvSpPr>
          <p:cNvPr id="59" name="Shape 22"/>
          <p:cNvSpPr/>
          <p:nvPr/>
        </p:nvSpPr>
        <p:spPr>
          <a:xfrm>
            <a:off x="6296025" y="3600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28575"/>
                </a:moveTo>
                <a:cubicBezTo>
                  <a:pt x="0" y="20672"/>
                  <a:pt x="6385" y="14288"/>
                  <a:pt x="14288" y="14288"/>
                </a:cubicBezTo>
                <a:lnTo>
                  <a:pt x="214313" y="14288"/>
                </a:lnTo>
                <a:cubicBezTo>
                  <a:pt x="222215" y="14288"/>
                  <a:pt x="228600" y="20672"/>
                  <a:pt x="228600" y="28575"/>
                </a:cubicBezTo>
                <a:lnTo>
                  <a:pt x="228600" y="42863"/>
                </a:lnTo>
                <a:cubicBezTo>
                  <a:pt x="228600" y="50765"/>
                  <a:pt x="222215" y="57150"/>
                  <a:pt x="214313" y="57150"/>
                </a:cubicBezTo>
                <a:lnTo>
                  <a:pt x="14288" y="57150"/>
                </a:lnTo>
                <a:cubicBezTo>
                  <a:pt x="6385" y="57150"/>
                  <a:pt x="0" y="50765"/>
                  <a:pt x="0" y="42863"/>
                </a:cubicBezTo>
                <a:lnTo>
                  <a:pt x="0" y="28575"/>
                </a:lnTo>
                <a:close/>
                <a:moveTo>
                  <a:pt x="14288" y="78581"/>
                </a:moveTo>
                <a:lnTo>
                  <a:pt x="214313" y="78581"/>
                </a:lnTo>
                <a:lnTo>
                  <a:pt x="214313" y="185738"/>
                </a:lnTo>
                <a:cubicBezTo>
                  <a:pt x="214313" y="201498"/>
                  <a:pt x="201498" y="214313"/>
                  <a:pt x="185738" y="214313"/>
                </a:cubicBezTo>
                <a:lnTo>
                  <a:pt x="42863" y="214313"/>
                </a:lnTo>
                <a:cubicBezTo>
                  <a:pt x="27102" y="214313"/>
                  <a:pt x="14288" y="201498"/>
                  <a:pt x="14288" y="185738"/>
                </a:cubicBezTo>
                <a:lnTo>
                  <a:pt x="14288" y="78581"/>
                </a:lnTo>
                <a:close/>
                <a:moveTo>
                  <a:pt x="82153" y="107156"/>
                </a:moveTo>
                <a:cubicBezTo>
                  <a:pt x="76215" y="107156"/>
                  <a:pt x="71438" y="111934"/>
                  <a:pt x="71438" y="117872"/>
                </a:cubicBezTo>
                <a:cubicBezTo>
                  <a:pt x="71438" y="123810"/>
                  <a:pt x="76215" y="128588"/>
                  <a:pt x="82153" y="128588"/>
                </a:cubicBezTo>
                <a:lnTo>
                  <a:pt x="146447" y="128588"/>
                </a:lnTo>
                <a:cubicBezTo>
                  <a:pt x="152385" y="128588"/>
                  <a:pt x="157163" y="123810"/>
                  <a:pt x="157163" y="117872"/>
                </a:cubicBezTo>
                <a:cubicBezTo>
                  <a:pt x="157163" y="111934"/>
                  <a:pt x="152385" y="107156"/>
                  <a:pt x="146447" y="107156"/>
                </a:cubicBezTo>
                <a:lnTo>
                  <a:pt x="82153" y="107156"/>
                </a:lnTo>
                <a:close/>
              </a:path>
            </a:pathLst>
          </a:custGeom>
          <a:solidFill>
            <a:srgbClr val="88C0D0"/>
          </a:solidFill>
        </p:spPr>
      </p:sp>
      <p:sp>
        <p:nvSpPr>
          <p:cNvPr id="60" name="Text 23"/>
          <p:cNvSpPr/>
          <p:nvPr/>
        </p:nvSpPr>
        <p:spPr>
          <a:xfrm>
            <a:off x="6629400" y="3581400"/>
            <a:ext cx="10477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结构化沉淀</a:t>
            </a:r>
            <a:endParaRPr lang="en-US" sz="1600" dirty="0"/>
          </a:p>
        </p:txBody>
      </p:sp>
      <p:sp>
        <p:nvSpPr>
          <p:cNvPr id="61" name="Text 24"/>
          <p:cNvSpPr/>
          <p:nvPr/>
        </p:nvSpPr>
        <p:spPr>
          <a:xfrm>
            <a:off x="6267450" y="3962400"/>
            <a:ext cx="54102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</a:t>
            </a: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"经验治理"</a:t>
            </a:r>
            <a:r>
              <a:rPr lang="en-US" sz="1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变成</a:t>
            </a: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"可检索的制度与依据"</a:t>
            </a:r>
            <a:r>
              <a:rPr lang="en-US" sz="12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，实现知识可传承、可复用。</a:t>
            </a:r>
            <a:endParaRPr lang="en-US" sz="1600" dirty="0"/>
          </a:p>
        </p:txBody>
      </p:sp>
      <p:sp>
        <p:nvSpPr>
          <p:cNvPr id="62" name="Shape 25"/>
          <p:cNvSpPr/>
          <p:nvPr/>
        </p:nvSpPr>
        <p:spPr>
          <a:xfrm>
            <a:off x="342900" y="4514850"/>
            <a:ext cx="5619750" cy="895350"/>
          </a:xfrm>
          <a:custGeom>
            <a:avLst/>
            <a:gdLst/>
            <a:ahLst/>
            <a:cxnLst/>
            <a:rect l="l" t="t" r="r" b="b"/>
            <a:pathLst>
              <a:path w="5619750" h="895350">
                <a:moveTo>
                  <a:pt x="38100" y="0"/>
                </a:moveTo>
                <a:lnTo>
                  <a:pt x="5543547" y="0"/>
                </a:lnTo>
                <a:cubicBezTo>
                  <a:pt x="5585633" y="0"/>
                  <a:pt x="5619750" y="34117"/>
                  <a:pt x="5619750" y="76203"/>
                </a:cubicBezTo>
                <a:lnTo>
                  <a:pt x="5619750" y="819147"/>
                </a:lnTo>
                <a:cubicBezTo>
                  <a:pt x="5619750" y="861233"/>
                  <a:pt x="5585633" y="895350"/>
                  <a:pt x="5543547" y="895350"/>
                </a:cubicBezTo>
                <a:lnTo>
                  <a:pt x="38100" y="895350"/>
                </a:lnTo>
                <a:cubicBezTo>
                  <a:pt x="17058" y="895350"/>
                  <a:pt x="0" y="878292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63" name="Shape 26"/>
          <p:cNvSpPr/>
          <p:nvPr/>
        </p:nvSpPr>
        <p:spPr>
          <a:xfrm>
            <a:off x="342900" y="4514850"/>
            <a:ext cx="38100" cy="895350"/>
          </a:xfrm>
          <a:custGeom>
            <a:avLst/>
            <a:gdLst/>
            <a:ahLst/>
            <a:cxnLst/>
            <a:rect l="l" t="t" r="r" b="b"/>
            <a:pathLst>
              <a:path w="38100" h="895350">
                <a:moveTo>
                  <a:pt x="38100" y="0"/>
                </a:moveTo>
                <a:lnTo>
                  <a:pt x="38100" y="0"/>
                </a:lnTo>
                <a:lnTo>
                  <a:pt x="38100" y="895350"/>
                </a:lnTo>
                <a:lnTo>
                  <a:pt x="38100" y="895350"/>
                </a:lnTo>
                <a:cubicBezTo>
                  <a:pt x="17072" y="895350"/>
                  <a:pt x="0" y="878278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64" name="Shape 27"/>
          <p:cNvSpPr/>
          <p:nvPr/>
        </p:nvSpPr>
        <p:spPr>
          <a:xfrm>
            <a:off x="526256" y="47053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A3BE8C"/>
          </a:solidFill>
        </p:spPr>
      </p:sp>
      <p:sp>
        <p:nvSpPr>
          <p:cNvPr id="65" name="Text 28"/>
          <p:cNvSpPr/>
          <p:nvPr/>
        </p:nvSpPr>
        <p:spPr>
          <a:xfrm>
            <a:off x="752475" y="4667250"/>
            <a:ext cx="515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核心价值</a:t>
            </a:r>
            <a:endParaRPr lang="en-US" sz="1600" dirty="0"/>
          </a:p>
        </p:txBody>
      </p:sp>
      <p:sp>
        <p:nvSpPr>
          <p:cNvPr id="66" name="Text 29"/>
          <p:cNvSpPr/>
          <p:nvPr/>
        </p:nvSpPr>
        <p:spPr>
          <a:xfrm>
            <a:off x="514350" y="5010150"/>
            <a:ext cx="53721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让建议</a:t>
            </a:r>
            <a:r>
              <a:rPr lang="en-US" sz="1200" b="1" dirty="0">
                <a:solidFill>
                  <a:srgbClr val="A3BE8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"有依据"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，避免纯主观输出。治理建议必须可追溯、可复核、可验证。</a:t>
            </a:r>
            <a:endParaRPr lang="en-US" sz="1600" dirty="0"/>
          </a:p>
        </p:txBody>
      </p:sp>
      <p:sp>
        <p:nvSpPr>
          <p:cNvPr id="67" name="Shape 30"/>
          <p:cNvSpPr/>
          <p:nvPr/>
        </p:nvSpPr>
        <p:spPr>
          <a:xfrm>
            <a:off x="6134100" y="4514850"/>
            <a:ext cx="5619750" cy="895350"/>
          </a:xfrm>
          <a:custGeom>
            <a:avLst/>
            <a:gdLst/>
            <a:ahLst/>
            <a:cxnLst/>
            <a:rect l="l" t="t" r="r" b="b"/>
            <a:pathLst>
              <a:path w="5619750" h="895350">
                <a:moveTo>
                  <a:pt x="38100" y="0"/>
                </a:moveTo>
                <a:lnTo>
                  <a:pt x="5543547" y="0"/>
                </a:lnTo>
                <a:cubicBezTo>
                  <a:pt x="5585633" y="0"/>
                  <a:pt x="5619750" y="34117"/>
                  <a:pt x="5619750" y="76203"/>
                </a:cubicBezTo>
                <a:lnTo>
                  <a:pt x="5619750" y="819147"/>
                </a:lnTo>
                <a:cubicBezTo>
                  <a:pt x="5619750" y="861233"/>
                  <a:pt x="5585633" y="895350"/>
                  <a:pt x="5543547" y="895350"/>
                </a:cubicBezTo>
                <a:lnTo>
                  <a:pt x="38100" y="895350"/>
                </a:lnTo>
                <a:cubicBezTo>
                  <a:pt x="17058" y="895350"/>
                  <a:pt x="0" y="878292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68" name="Shape 31"/>
          <p:cNvSpPr/>
          <p:nvPr/>
        </p:nvSpPr>
        <p:spPr>
          <a:xfrm>
            <a:off x="6134100" y="4514850"/>
            <a:ext cx="38100" cy="895350"/>
          </a:xfrm>
          <a:custGeom>
            <a:avLst/>
            <a:gdLst/>
            <a:ahLst/>
            <a:cxnLst/>
            <a:rect l="l" t="t" r="r" b="b"/>
            <a:pathLst>
              <a:path w="38100" h="895350">
                <a:moveTo>
                  <a:pt x="38100" y="0"/>
                </a:moveTo>
                <a:lnTo>
                  <a:pt x="38100" y="0"/>
                </a:lnTo>
                <a:lnTo>
                  <a:pt x="38100" y="895350"/>
                </a:lnTo>
                <a:lnTo>
                  <a:pt x="38100" y="895350"/>
                </a:lnTo>
                <a:cubicBezTo>
                  <a:pt x="17072" y="895350"/>
                  <a:pt x="0" y="878278"/>
                  <a:pt x="0" y="8572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69" name="Shape 32"/>
          <p:cNvSpPr/>
          <p:nvPr/>
        </p:nvSpPr>
        <p:spPr>
          <a:xfrm>
            <a:off x="6317456" y="4705350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56083" y="35719"/>
                </a:moveTo>
                <a:cubicBezTo>
                  <a:pt x="149907" y="35719"/>
                  <a:pt x="143917" y="37393"/>
                  <a:pt x="138671" y="40444"/>
                </a:cubicBezTo>
                <a:cubicBezTo>
                  <a:pt x="132792" y="34491"/>
                  <a:pt x="125946" y="29505"/>
                  <a:pt x="118393" y="25747"/>
                </a:cubicBezTo>
                <a:cubicBezTo>
                  <a:pt x="128885" y="16818"/>
                  <a:pt x="142242" y="11906"/>
                  <a:pt x="156083" y="11906"/>
                </a:cubicBezTo>
                <a:cubicBezTo>
                  <a:pt x="188230" y="11906"/>
                  <a:pt x="214313" y="37951"/>
                  <a:pt x="214313" y="70135"/>
                </a:cubicBezTo>
                <a:cubicBezTo>
                  <a:pt x="214313" y="85576"/>
                  <a:pt x="208173" y="100385"/>
                  <a:pt x="197272" y="111286"/>
                </a:cubicBezTo>
                <a:lnTo>
                  <a:pt x="170817" y="137740"/>
                </a:lnTo>
                <a:cubicBezTo>
                  <a:pt x="159916" y="148642"/>
                  <a:pt x="145107" y="154781"/>
                  <a:pt x="129667" y="154781"/>
                </a:cubicBezTo>
                <a:cubicBezTo>
                  <a:pt x="97520" y="154781"/>
                  <a:pt x="71438" y="128736"/>
                  <a:pt x="71438" y="96552"/>
                </a:cubicBezTo>
                <a:cubicBezTo>
                  <a:pt x="71438" y="95994"/>
                  <a:pt x="71438" y="95436"/>
                  <a:pt x="71475" y="94878"/>
                </a:cubicBezTo>
                <a:cubicBezTo>
                  <a:pt x="71661" y="88292"/>
                  <a:pt x="77130" y="83121"/>
                  <a:pt x="83716" y="83307"/>
                </a:cubicBezTo>
                <a:cubicBezTo>
                  <a:pt x="90301" y="83493"/>
                  <a:pt x="95473" y="88962"/>
                  <a:pt x="95287" y="95548"/>
                </a:cubicBezTo>
                <a:cubicBezTo>
                  <a:pt x="95287" y="95883"/>
                  <a:pt x="95287" y="96217"/>
                  <a:pt x="95287" y="96515"/>
                </a:cubicBezTo>
                <a:cubicBezTo>
                  <a:pt x="95287" y="115528"/>
                  <a:pt x="110691" y="130932"/>
                  <a:pt x="129704" y="130932"/>
                </a:cubicBezTo>
                <a:cubicBezTo>
                  <a:pt x="138819" y="130932"/>
                  <a:pt x="147563" y="127322"/>
                  <a:pt x="154037" y="120848"/>
                </a:cubicBezTo>
                <a:lnTo>
                  <a:pt x="180491" y="94394"/>
                </a:lnTo>
                <a:cubicBezTo>
                  <a:pt x="186928" y="87957"/>
                  <a:pt x="190574" y="79177"/>
                  <a:pt x="190574" y="70061"/>
                </a:cubicBezTo>
                <a:cubicBezTo>
                  <a:pt x="190574" y="51048"/>
                  <a:pt x="175171" y="35644"/>
                  <a:pt x="156158" y="35644"/>
                </a:cubicBezTo>
                <a:close/>
                <a:moveTo>
                  <a:pt x="102394" y="64480"/>
                </a:moveTo>
                <a:cubicBezTo>
                  <a:pt x="101687" y="64182"/>
                  <a:pt x="100980" y="63773"/>
                  <a:pt x="100347" y="63326"/>
                </a:cubicBezTo>
                <a:cubicBezTo>
                  <a:pt x="95659" y="60908"/>
                  <a:pt x="90301" y="59531"/>
                  <a:pt x="84683" y="59531"/>
                </a:cubicBezTo>
                <a:cubicBezTo>
                  <a:pt x="75567" y="59531"/>
                  <a:pt x="66824" y="63140"/>
                  <a:pt x="60350" y="69614"/>
                </a:cubicBezTo>
                <a:lnTo>
                  <a:pt x="33896" y="96069"/>
                </a:lnTo>
                <a:cubicBezTo>
                  <a:pt x="27459" y="102505"/>
                  <a:pt x="23812" y="111286"/>
                  <a:pt x="23812" y="120402"/>
                </a:cubicBezTo>
                <a:cubicBezTo>
                  <a:pt x="23812" y="139415"/>
                  <a:pt x="39216" y="154818"/>
                  <a:pt x="58229" y="154818"/>
                </a:cubicBezTo>
                <a:cubicBezTo>
                  <a:pt x="64368" y="154818"/>
                  <a:pt x="70358" y="153181"/>
                  <a:pt x="75605" y="150130"/>
                </a:cubicBezTo>
                <a:cubicBezTo>
                  <a:pt x="81483" y="156083"/>
                  <a:pt x="88329" y="161069"/>
                  <a:pt x="95920" y="164827"/>
                </a:cubicBezTo>
                <a:cubicBezTo>
                  <a:pt x="85427" y="173720"/>
                  <a:pt x="72107" y="178668"/>
                  <a:pt x="58229" y="178668"/>
                </a:cubicBezTo>
                <a:cubicBezTo>
                  <a:pt x="26082" y="178668"/>
                  <a:pt x="0" y="152623"/>
                  <a:pt x="0" y="120439"/>
                </a:cubicBezTo>
                <a:cubicBezTo>
                  <a:pt x="0" y="104998"/>
                  <a:pt x="6139" y="90190"/>
                  <a:pt x="17041" y="79288"/>
                </a:cubicBezTo>
                <a:lnTo>
                  <a:pt x="43495" y="52834"/>
                </a:lnTo>
                <a:cubicBezTo>
                  <a:pt x="54397" y="41932"/>
                  <a:pt x="69205" y="35793"/>
                  <a:pt x="84646" y="35793"/>
                </a:cubicBezTo>
                <a:cubicBezTo>
                  <a:pt x="116867" y="35793"/>
                  <a:pt x="142875" y="62061"/>
                  <a:pt x="142875" y="94171"/>
                </a:cubicBezTo>
                <a:cubicBezTo>
                  <a:pt x="142875" y="94655"/>
                  <a:pt x="142875" y="95138"/>
                  <a:pt x="142875" y="95622"/>
                </a:cubicBezTo>
                <a:cubicBezTo>
                  <a:pt x="142726" y="102208"/>
                  <a:pt x="137257" y="107379"/>
                  <a:pt x="130671" y="107231"/>
                </a:cubicBezTo>
                <a:cubicBezTo>
                  <a:pt x="124085" y="107082"/>
                  <a:pt x="118914" y="101612"/>
                  <a:pt x="119063" y="95027"/>
                </a:cubicBezTo>
                <a:cubicBezTo>
                  <a:pt x="119063" y="94729"/>
                  <a:pt x="119063" y="94469"/>
                  <a:pt x="119063" y="94171"/>
                </a:cubicBezTo>
                <a:cubicBezTo>
                  <a:pt x="119063" y="81632"/>
                  <a:pt x="112365" y="70619"/>
                  <a:pt x="102394" y="64554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70" name="Text 33"/>
          <p:cNvSpPr/>
          <p:nvPr/>
        </p:nvSpPr>
        <p:spPr>
          <a:xfrm>
            <a:off x="6543675" y="4667250"/>
            <a:ext cx="51530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证据链输出</a:t>
            </a:r>
            <a:endParaRPr lang="en-US" sz="1600" dirty="0"/>
          </a:p>
        </p:txBody>
      </p:sp>
      <p:sp>
        <p:nvSpPr>
          <p:cNvPr id="71" name="Text 34"/>
          <p:cNvSpPr/>
          <p:nvPr/>
        </p:nvSpPr>
        <p:spPr>
          <a:xfrm>
            <a:off x="6305550" y="5010150"/>
            <a:ext cx="53721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每条建议都附带</a:t>
            </a:r>
            <a:r>
              <a:rPr lang="en-US" sz="1200" b="1" dirty="0">
                <a:solidFill>
                  <a:srgbClr val="EBCB8B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原文引用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，确保建议的权威性与可信度。</a:t>
            </a:r>
            <a:endParaRPr lang="en-US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308735" y="1377315"/>
            <a:ext cx="9574530" cy="2907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AI </a:t>
            </a:r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融合</a:t>
            </a:r>
            <a:r>
              <a:rPr lang="en-US" altLang="zh-CN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: </a:t>
            </a:r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指标</a:t>
            </a:r>
            <a:r>
              <a:rPr lang="en-US" altLang="zh-CN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+ </a:t>
            </a:r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证据</a:t>
            </a:r>
            <a:r>
              <a:rPr lang="en-US" altLang="zh-CN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en-US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→</a:t>
            </a:r>
            <a:r>
              <a:rPr lang="en-US" altLang="zh-CN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 </a:t>
            </a:r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治理建议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/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81000" y="1295400"/>
            <a:ext cx="11525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1AC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智能生成可执行、可追溯的治理方案</a:t>
            </a:r>
            <a:endParaRPr lang="en-US" sz="1600" dirty="0"/>
          </a:p>
        </p:txBody>
      </p:sp>
      <p:sp>
        <p:nvSpPr>
          <p:cNvPr id="40" name="Shape 2"/>
          <p:cNvSpPr/>
          <p:nvPr/>
        </p:nvSpPr>
        <p:spPr>
          <a:xfrm>
            <a:off x="381000" y="16383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41" name="Shape 3"/>
          <p:cNvSpPr/>
          <p:nvPr/>
        </p:nvSpPr>
        <p:spPr>
          <a:xfrm>
            <a:off x="381000" y="1828800"/>
            <a:ext cx="3705225" cy="2857500"/>
          </a:xfrm>
          <a:custGeom>
            <a:avLst/>
            <a:gdLst/>
            <a:ahLst/>
            <a:cxnLst/>
            <a:rect l="l" t="t" r="r" b="b"/>
            <a:pathLst>
              <a:path w="3705225" h="2857500">
                <a:moveTo>
                  <a:pt x="76210" y="0"/>
                </a:moveTo>
                <a:lnTo>
                  <a:pt x="3629015" y="0"/>
                </a:lnTo>
                <a:cubicBezTo>
                  <a:pt x="3671105" y="0"/>
                  <a:pt x="3705225" y="34120"/>
                  <a:pt x="3705225" y="76210"/>
                </a:cubicBezTo>
                <a:lnTo>
                  <a:pt x="3705225" y="2781290"/>
                </a:lnTo>
                <a:cubicBezTo>
                  <a:pt x="3705225" y="2823380"/>
                  <a:pt x="3671105" y="2857500"/>
                  <a:pt x="3629015" y="2857500"/>
                </a:cubicBezTo>
                <a:lnTo>
                  <a:pt x="76210" y="2857500"/>
                </a:lnTo>
                <a:cubicBezTo>
                  <a:pt x="34120" y="2857500"/>
                  <a:pt x="0" y="2823380"/>
                  <a:pt x="0" y="27812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2" name="Shape 4"/>
          <p:cNvSpPr/>
          <p:nvPr/>
        </p:nvSpPr>
        <p:spPr>
          <a:xfrm>
            <a:off x="2094706" y="20002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92546" y="152363"/>
                </a:moveTo>
                <a:cubicBezTo>
                  <a:pt x="197793" y="147117"/>
                  <a:pt x="197793" y="138633"/>
                  <a:pt x="192546" y="133443"/>
                </a:cubicBezTo>
                <a:lnTo>
                  <a:pt x="112179" y="53020"/>
                </a:lnTo>
                <a:cubicBezTo>
                  <a:pt x="108328" y="49169"/>
                  <a:pt x="102580" y="48053"/>
                  <a:pt x="97557" y="50118"/>
                </a:cubicBezTo>
                <a:cubicBezTo>
                  <a:pt x="92534" y="52183"/>
                  <a:pt x="89297" y="57094"/>
                  <a:pt x="89297" y="62508"/>
                </a:cubicBezTo>
                <a:lnTo>
                  <a:pt x="89297" y="107156"/>
                </a:lnTo>
                <a:lnTo>
                  <a:pt x="26789" y="107156"/>
                </a:lnTo>
                <a:cubicBezTo>
                  <a:pt x="11999" y="107156"/>
                  <a:pt x="0" y="119156"/>
                  <a:pt x="0" y="133945"/>
                </a:cubicBezTo>
                <a:lnTo>
                  <a:pt x="0" y="151805"/>
                </a:lnTo>
                <a:cubicBezTo>
                  <a:pt x="0" y="166594"/>
                  <a:pt x="11999" y="178594"/>
                  <a:pt x="26789" y="178594"/>
                </a:cubicBezTo>
                <a:lnTo>
                  <a:pt x="89297" y="178594"/>
                </a:lnTo>
                <a:lnTo>
                  <a:pt x="89297" y="223242"/>
                </a:lnTo>
                <a:cubicBezTo>
                  <a:pt x="89297" y="228656"/>
                  <a:pt x="92534" y="233567"/>
                  <a:pt x="97557" y="235632"/>
                </a:cubicBezTo>
                <a:cubicBezTo>
                  <a:pt x="102580" y="237697"/>
                  <a:pt x="108328" y="236581"/>
                  <a:pt x="112179" y="232730"/>
                </a:cubicBezTo>
                <a:lnTo>
                  <a:pt x="192546" y="152363"/>
                </a:lnTo>
                <a:close/>
                <a:moveTo>
                  <a:pt x="196453" y="232172"/>
                </a:moveTo>
                <a:cubicBezTo>
                  <a:pt x="186575" y="232172"/>
                  <a:pt x="178594" y="240153"/>
                  <a:pt x="178594" y="250031"/>
                </a:cubicBezTo>
                <a:cubicBezTo>
                  <a:pt x="178594" y="259910"/>
                  <a:pt x="186575" y="267891"/>
                  <a:pt x="196453" y="267891"/>
                </a:cubicBezTo>
                <a:lnTo>
                  <a:pt x="232172" y="267891"/>
                </a:lnTo>
                <a:cubicBezTo>
                  <a:pt x="261751" y="267891"/>
                  <a:pt x="285750" y="243892"/>
                  <a:pt x="285750" y="214313"/>
                </a:cubicBezTo>
                <a:lnTo>
                  <a:pt x="285750" y="71438"/>
                </a:lnTo>
                <a:cubicBezTo>
                  <a:pt x="285750" y="41858"/>
                  <a:pt x="261751" y="17859"/>
                  <a:pt x="232172" y="17859"/>
                </a:cubicBezTo>
                <a:lnTo>
                  <a:pt x="196453" y="17859"/>
                </a:lnTo>
                <a:cubicBezTo>
                  <a:pt x="186575" y="17859"/>
                  <a:pt x="178594" y="25840"/>
                  <a:pt x="178594" y="35719"/>
                </a:cubicBezTo>
                <a:cubicBezTo>
                  <a:pt x="178594" y="45597"/>
                  <a:pt x="186575" y="53578"/>
                  <a:pt x="196453" y="53578"/>
                </a:cubicBezTo>
                <a:lnTo>
                  <a:pt x="232172" y="53578"/>
                </a:lnTo>
                <a:cubicBezTo>
                  <a:pt x="242050" y="53578"/>
                  <a:pt x="250031" y="61559"/>
                  <a:pt x="250031" y="71438"/>
                </a:cubicBezTo>
                <a:lnTo>
                  <a:pt x="250031" y="214313"/>
                </a:lnTo>
                <a:cubicBezTo>
                  <a:pt x="250031" y="224191"/>
                  <a:pt x="242050" y="232172"/>
                  <a:pt x="232172" y="232172"/>
                </a:cubicBezTo>
                <a:lnTo>
                  <a:pt x="196453" y="232172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43" name="Text 5"/>
          <p:cNvSpPr/>
          <p:nvPr/>
        </p:nvSpPr>
        <p:spPr>
          <a:xfrm>
            <a:off x="485775" y="2400300"/>
            <a:ext cx="34956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输入</a:t>
            </a:r>
            <a:endParaRPr lang="en-US" sz="1600" dirty="0"/>
          </a:p>
        </p:txBody>
      </p:sp>
      <p:sp>
        <p:nvSpPr>
          <p:cNvPr id="44" name="Shape 6"/>
          <p:cNvSpPr/>
          <p:nvPr/>
        </p:nvSpPr>
        <p:spPr>
          <a:xfrm>
            <a:off x="533400" y="2781300"/>
            <a:ext cx="3400425" cy="533400"/>
          </a:xfrm>
          <a:custGeom>
            <a:avLst/>
            <a:gdLst/>
            <a:ahLst/>
            <a:cxnLst/>
            <a:rect l="l" t="t" r="r" b="b"/>
            <a:pathLst>
              <a:path w="3400425" h="533400">
                <a:moveTo>
                  <a:pt x="38101" y="0"/>
                </a:moveTo>
                <a:lnTo>
                  <a:pt x="3362324" y="0"/>
                </a:lnTo>
                <a:cubicBezTo>
                  <a:pt x="3383367" y="0"/>
                  <a:pt x="3400425" y="17058"/>
                  <a:pt x="3400425" y="38101"/>
                </a:cubicBezTo>
                <a:lnTo>
                  <a:pt x="3400425" y="495299"/>
                </a:lnTo>
                <a:cubicBezTo>
                  <a:pt x="3400425" y="516342"/>
                  <a:pt x="3383367" y="533400"/>
                  <a:pt x="336232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45" name="Text 7"/>
          <p:cNvSpPr/>
          <p:nvPr/>
        </p:nvSpPr>
        <p:spPr>
          <a:xfrm>
            <a:off x="609600" y="2857500"/>
            <a:ext cx="33147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OpenDigger 指标</a:t>
            </a:r>
            <a:endParaRPr lang="en-US" sz="1600" dirty="0"/>
          </a:p>
        </p:txBody>
      </p:sp>
      <p:sp>
        <p:nvSpPr>
          <p:cNvPr id="46" name="Text 8"/>
          <p:cNvSpPr/>
          <p:nvPr/>
        </p:nvSpPr>
        <p:spPr>
          <a:xfrm>
            <a:off x="609600" y="3086100"/>
            <a:ext cx="33051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活跃度、贡献结构、风险指标</a:t>
            </a:r>
            <a:endParaRPr lang="en-US" sz="1600" dirty="0"/>
          </a:p>
        </p:txBody>
      </p:sp>
      <p:sp>
        <p:nvSpPr>
          <p:cNvPr id="47" name="Shape 9"/>
          <p:cNvSpPr/>
          <p:nvPr/>
        </p:nvSpPr>
        <p:spPr>
          <a:xfrm>
            <a:off x="533400" y="3390900"/>
            <a:ext cx="3400425" cy="533400"/>
          </a:xfrm>
          <a:custGeom>
            <a:avLst/>
            <a:gdLst/>
            <a:ahLst/>
            <a:cxnLst/>
            <a:rect l="l" t="t" r="r" b="b"/>
            <a:pathLst>
              <a:path w="3400425" h="533400">
                <a:moveTo>
                  <a:pt x="38101" y="0"/>
                </a:moveTo>
                <a:lnTo>
                  <a:pt x="3362324" y="0"/>
                </a:lnTo>
                <a:cubicBezTo>
                  <a:pt x="3383367" y="0"/>
                  <a:pt x="3400425" y="17058"/>
                  <a:pt x="3400425" y="38101"/>
                </a:cubicBezTo>
                <a:lnTo>
                  <a:pt x="3400425" y="495299"/>
                </a:lnTo>
                <a:cubicBezTo>
                  <a:pt x="3400425" y="516342"/>
                  <a:pt x="3383367" y="533400"/>
                  <a:pt x="336232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48" name="Text 10"/>
          <p:cNvSpPr/>
          <p:nvPr/>
        </p:nvSpPr>
        <p:spPr>
          <a:xfrm>
            <a:off x="609600" y="3467100"/>
            <a:ext cx="33147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MaxKB 检索证据</a:t>
            </a:r>
            <a:endParaRPr lang="en-US" sz="1600" dirty="0"/>
          </a:p>
        </p:txBody>
      </p:sp>
      <p:sp>
        <p:nvSpPr>
          <p:cNvPr id="49" name="Text 11"/>
          <p:cNvSpPr/>
          <p:nvPr/>
        </p:nvSpPr>
        <p:spPr>
          <a:xfrm>
            <a:off x="609600" y="3695700"/>
            <a:ext cx="33051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治理规范、决策记录</a:t>
            </a:r>
            <a:endParaRPr lang="en-US" sz="1600" dirty="0"/>
          </a:p>
        </p:txBody>
      </p:sp>
      <p:sp>
        <p:nvSpPr>
          <p:cNvPr id="50" name="Shape 12"/>
          <p:cNvSpPr/>
          <p:nvPr/>
        </p:nvSpPr>
        <p:spPr>
          <a:xfrm>
            <a:off x="533400" y="4000500"/>
            <a:ext cx="3400425" cy="533400"/>
          </a:xfrm>
          <a:custGeom>
            <a:avLst/>
            <a:gdLst/>
            <a:ahLst/>
            <a:cxnLst/>
            <a:rect l="l" t="t" r="r" b="b"/>
            <a:pathLst>
              <a:path w="3400425" h="533400">
                <a:moveTo>
                  <a:pt x="38101" y="0"/>
                </a:moveTo>
                <a:lnTo>
                  <a:pt x="3362324" y="0"/>
                </a:lnTo>
                <a:cubicBezTo>
                  <a:pt x="3383367" y="0"/>
                  <a:pt x="3400425" y="17058"/>
                  <a:pt x="3400425" y="38101"/>
                </a:cubicBezTo>
                <a:lnTo>
                  <a:pt x="3400425" y="495299"/>
                </a:lnTo>
                <a:cubicBezTo>
                  <a:pt x="3400425" y="516342"/>
                  <a:pt x="3383367" y="533400"/>
                  <a:pt x="336232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51" name="Text 13"/>
          <p:cNvSpPr/>
          <p:nvPr/>
        </p:nvSpPr>
        <p:spPr>
          <a:xfrm>
            <a:off x="609600" y="4076700"/>
            <a:ext cx="33147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项目上下文</a:t>
            </a:r>
            <a:endParaRPr lang="en-US" sz="1600" dirty="0"/>
          </a:p>
        </p:txBody>
      </p:sp>
      <p:sp>
        <p:nvSpPr>
          <p:cNvPr id="52" name="Text 14"/>
          <p:cNvSpPr/>
          <p:nvPr/>
        </p:nvSpPr>
        <p:spPr>
          <a:xfrm>
            <a:off x="609600" y="4305300"/>
            <a:ext cx="33051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时间范围、仓库、社区规模</a:t>
            </a:r>
            <a:endParaRPr lang="en-US" sz="1600" dirty="0"/>
          </a:p>
        </p:txBody>
      </p:sp>
      <p:sp>
        <p:nvSpPr>
          <p:cNvPr id="53" name="Shape 15"/>
          <p:cNvSpPr/>
          <p:nvPr/>
        </p:nvSpPr>
        <p:spPr>
          <a:xfrm>
            <a:off x="4241800" y="1828800"/>
            <a:ext cx="3705225" cy="2857500"/>
          </a:xfrm>
          <a:custGeom>
            <a:avLst/>
            <a:gdLst/>
            <a:ahLst/>
            <a:cxnLst/>
            <a:rect l="l" t="t" r="r" b="b"/>
            <a:pathLst>
              <a:path w="3705225" h="2857500">
                <a:moveTo>
                  <a:pt x="76210" y="0"/>
                </a:moveTo>
                <a:lnTo>
                  <a:pt x="3629015" y="0"/>
                </a:lnTo>
                <a:cubicBezTo>
                  <a:pt x="3671105" y="0"/>
                  <a:pt x="3705225" y="34120"/>
                  <a:pt x="3705225" y="76210"/>
                </a:cubicBezTo>
                <a:lnTo>
                  <a:pt x="3705225" y="2781290"/>
                </a:lnTo>
                <a:cubicBezTo>
                  <a:pt x="3705225" y="2823380"/>
                  <a:pt x="3671105" y="2857500"/>
                  <a:pt x="3629015" y="2857500"/>
                </a:cubicBezTo>
                <a:lnTo>
                  <a:pt x="76210" y="2857500"/>
                </a:lnTo>
                <a:cubicBezTo>
                  <a:pt x="34120" y="2857500"/>
                  <a:pt x="0" y="2823380"/>
                  <a:pt x="0" y="27812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54" name="Shape 16"/>
          <p:cNvSpPr/>
          <p:nvPr/>
        </p:nvSpPr>
        <p:spPr>
          <a:xfrm>
            <a:off x="5919788" y="2000250"/>
            <a:ext cx="357188" cy="285750"/>
          </a:xfrm>
          <a:custGeom>
            <a:avLst/>
            <a:gdLst/>
            <a:ahLst/>
            <a:cxnLst/>
            <a:rect l="l" t="t" r="r" b="b"/>
            <a:pathLst>
              <a:path w="357188" h="285750">
                <a:moveTo>
                  <a:pt x="232116" y="117481"/>
                </a:moveTo>
                <a:cubicBezTo>
                  <a:pt x="238925" y="115639"/>
                  <a:pt x="246069" y="118876"/>
                  <a:pt x="249138" y="125183"/>
                </a:cubicBezTo>
                <a:lnTo>
                  <a:pt x="259519" y="146168"/>
                </a:lnTo>
                <a:cubicBezTo>
                  <a:pt x="265268" y="146949"/>
                  <a:pt x="270904" y="148512"/>
                  <a:pt x="276206" y="150688"/>
                </a:cubicBezTo>
                <a:lnTo>
                  <a:pt x="295740" y="137685"/>
                </a:lnTo>
                <a:cubicBezTo>
                  <a:pt x="301600" y="133778"/>
                  <a:pt x="309358" y="134559"/>
                  <a:pt x="314325" y="139526"/>
                </a:cubicBezTo>
                <a:lnTo>
                  <a:pt x="325041" y="150242"/>
                </a:lnTo>
                <a:cubicBezTo>
                  <a:pt x="330008" y="155209"/>
                  <a:pt x="330789" y="163023"/>
                  <a:pt x="326882" y="168827"/>
                </a:cubicBezTo>
                <a:lnTo>
                  <a:pt x="313879" y="188305"/>
                </a:lnTo>
                <a:cubicBezTo>
                  <a:pt x="314939" y="190928"/>
                  <a:pt x="315888" y="193663"/>
                  <a:pt x="316669" y="196509"/>
                </a:cubicBezTo>
                <a:cubicBezTo>
                  <a:pt x="317450" y="199355"/>
                  <a:pt x="317953" y="202146"/>
                  <a:pt x="318343" y="204992"/>
                </a:cubicBezTo>
                <a:lnTo>
                  <a:pt x="339384" y="215373"/>
                </a:lnTo>
                <a:cubicBezTo>
                  <a:pt x="345691" y="218498"/>
                  <a:pt x="348928" y="225642"/>
                  <a:pt x="347086" y="232395"/>
                </a:cubicBezTo>
                <a:lnTo>
                  <a:pt x="343179" y="247017"/>
                </a:lnTo>
                <a:cubicBezTo>
                  <a:pt x="341337" y="253771"/>
                  <a:pt x="335031" y="258347"/>
                  <a:pt x="327999" y="257901"/>
                </a:cubicBezTo>
                <a:lnTo>
                  <a:pt x="304558" y="256394"/>
                </a:lnTo>
                <a:cubicBezTo>
                  <a:pt x="301042" y="260914"/>
                  <a:pt x="296968" y="265100"/>
                  <a:pt x="292336" y="268672"/>
                </a:cubicBezTo>
                <a:lnTo>
                  <a:pt x="293843" y="292057"/>
                </a:lnTo>
                <a:cubicBezTo>
                  <a:pt x="294289" y="299089"/>
                  <a:pt x="289713" y="305451"/>
                  <a:pt x="282959" y="307237"/>
                </a:cubicBezTo>
                <a:lnTo>
                  <a:pt x="268337" y="311144"/>
                </a:lnTo>
                <a:cubicBezTo>
                  <a:pt x="261528" y="312986"/>
                  <a:pt x="254440" y="309749"/>
                  <a:pt x="251315" y="303442"/>
                </a:cubicBezTo>
                <a:lnTo>
                  <a:pt x="240934" y="282457"/>
                </a:lnTo>
                <a:cubicBezTo>
                  <a:pt x="235186" y="281676"/>
                  <a:pt x="229549" y="280113"/>
                  <a:pt x="224247" y="277937"/>
                </a:cubicBezTo>
                <a:lnTo>
                  <a:pt x="204713" y="290940"/>
                </a:lnTo>
                <a:cubicBezTo>
                  <a:pt x="198853" y="294847"/>
                  <a:pt x="191095" y="294066"/>
                  <a:pt x="186128" y="289099"/>
                </a:cubicBezTo>
                <a:lnTo>
                  <a:pt x="175413" y="278383"/>
                </a:lnTo>
                <a:cubicBezTo>
                  <a:pt x="170445" y="273416"/>
                  <a:pt x="169664" y="265658"/>
                  <a:pt x="173571" y="259798"/>
                </a:cubicBezTo>
                <a:lnTo>
                  <a:pt x="186575" y="240264"/>
                </a:lnTo>
                <a:cubicBezTo>
                  <a:pt x="185514" y="237641"/>
                  <a:pt x="184565" y="234907"/>
                  <a:pt x="183784" y="232060"/>
                </a:cubicBezTo>
                <a:cubicBezTo>
                  <a:pt x="183003" y="229214"/>
                  <a:pt x="182500" y="226368"/>
                  <a:pt x="182110" y="223577"/>
                </a:cubicBezTo>
                <a:lnTo>
                  <a:pt x="161069" y="213196"/>
                </a:lnTo>
                <a:cubicBezTo>
                  <a:pt x="154763" y="210071"/>
                  <a:pt x="151581" y="202927"/>
                  <a:pt x="153367" y="196174"/>
                </a:cubicBezTo>
                <a:lnTo>
                  <a:pt x="157274" y="181552"/>
                </a:lnTo>
                <a:cubicBezTo>
                  <a:pt x="159116" y="174799"/>
                  <a:pt x="165422" y="170222"/>
                  <a:pt x="172455" y="170669"/>
                </a:cubicBezTo>
                <a:lnTo>
                  <a:pt x="195839" y="172176"/>
                </a:lnTo>
                <a:cubicBezTo>
                  <a:pt x="199355" y="167655"/>
                  <a:pt x="203429" y="163469"/>
                  <a:pt x="208062" y="159897"/>
                </a:cubicBezTo>
                <a:lnTo>
                  <a:pt x="206555" y="136568"/>
                </a:lnTo>
                <a:cubicBezTo>
                  <a:pt x="206108" y="129536"/>
                  <a:pt x="210685" y="123174"/>
                  <a:pt x="217438" y="121388"/>
                </a:cubicBezTo>
                <a:lnTo>
                  <a:pt x="232060" y="117481"/>
                </a:lnTo>
                <a:close/>
                <a:moveTo>
                  <a:pt x="250254" y="189756"/>
                </a:moveTo>
                <a:cubicBezTo>
                  <a:pt x="236701" y="189771"/>
                  <a:pt x="225710" y="200787"/>
                  <a:pt x="225726" y="214340"/>
                </a:cubicBezTo>
                <a:cubicBezTo>
                  <a:pt x="225741" y="227894"/>
                  <a:pt x="236757" y="238885"/>
                  <a:pt x="250310" y="238869"/>
                </a:cubicBezTo>
                <a:cubicBezTo>
                  <a:pt x="263863" y="238854"/>
                  <a:pt x="274854" y="227838"/>
                  <a:pt x="274839" y="214285"/>
                </a:cubicBezTo>
                <a:cubicBezTo>
                  <a:pt x="274824" y="200731"/>
                  <a:pt x="263808" y="189740"/>
                  <a:pt x="250254" y="189756"/>
                </a:cubicBezTo>
                <a:close/>
                <a:moveTo>
                  <a:pt x="125518" y="-25394"/>
                </a:moveTo>
                <a:lnTo>
                  <a:pt x="140140" y="-21487"/>
                </a:lnTo>
                <a:cubicBezTo>
                  <a:pt x="146893" y="-19645"/>
                  <a:pt x="151470" y="-13283"/>
                  <a:pt x="151023" y="-6307"/>
                </a:cubicBezTo>
                <a:lnTo>
                  <a:pt x="149516" y="17022"/>
                </a:lnTo>
                <a:cubicBezTo>
                  <a:pt x="154149" y="20594"/>
                  <a:pt x="158223" y="24724"/>
                  <a:pt x="161739" y="29301"/>
                </a:cubicBezTo>
                <a:lnTo>
                  <a:pt x="185179" y="27794"/>
                </a:lnTo>
                <a:cubicBezTo>
                  <a:pt x="192156" y="27347"/>
                  <a:pt x="198518" y="31924"/>
                  <a:pt x="200360" y="38677"/>
                </a:cubicBezTo>
                <a:lnTo>
                  <a:pt x="204267" y="53299"/>
                </a:lnTo>
                <a:cubicBezTo>
                  <a:pt x="206053" y="60052"/>
                  <a:pt x="202871" y="67196"/>
                  <a:pt x="196565" y="70321"/>
                </a:cubicBezTo>
                <a:lnTo>
                  <a:pt x="175524" y="80702"/>
                </a:lnTo>
                <a:cubicBezTo>
                  <a:pt x="175133" y="83548"/>
                  <a:pt x="174575" y="86395"/>
                  <a:pt x="173850" y="89185"/>
                </a:cubicBezTo>
                <a:cubicBezTo>
                  <a:pt x="173124" y="91976"/>
                  <a:pt x="172120" y="94766"/>
                  <a:pt x="171059" y="97389"/>
                </a:cubicBezTo>
                <a:lnTo>
                  <a:pt x="184063" y="116923"/>
                </a:lnTo>
                <a:cubicBezTo>
                  <a:pt x="187970" y="122783"/>
                  <a:pt x="187189" y="130541"/>
                  <a:pt x="182221" y="135508"/>
                </a:cubicBezTo>
                <a:lnTo>
                  <a:pt x="171506" y="146224"/>
                </a:lnTo>
                <a:cubicBezTo>
                  <a:pt x="166539" y="151191"/>
                  <a:pt x="158781" y="151972"/>
                  <a:pt x="152921" y="148065"/>
                </a:cubicBezTo>
                <a:lnTo>
                  <a:pt x="133387" y="135062"/>
                </a:lnTo>
                <a:cubicBezTo>
                  <a:pt x="128085" y="137238"/>
                  <a:pt x="122448" y="138801"/>
                  <a:pt x="116700" y="139582"/>
                </a:cubicBezTo>
                <a:lnTo>
                  <a:pt x="106319" y="160567"/>
                </a:lnTo>
                <a:cubicBezTo>
                  <a:pt x="103194" y="166874"/>
                  <a:pt x="96050" y="170055"/>
                  <a:pt x="89297" y="168269"/>
                </a:cubicBezTo>
                <a:lnTo>
                  <a:pt x="74675" y="164362"/>
                </a:lnTo>
                <a:cubicBezTo>
                  <a:pt x="67866" y="162520"/>
                  <a:pt x="63345" y="156158"/>
                  <a:pt x="63791" y="149182"/>
                </a:cubicBezTo>
                <a:lnTo>
                  <a:pt x="65298" y="125797"/>
                </a:lnTo>
                <a:cubicBezTo>
                  <a:pt x="60666" y="122225"/>
                  <a:pt x="56592" y="118095"/>
                  <a:pt x="53076" y="113519"/>
                </a:cubicBezTo>
                <a:lnTo>
                  <a:pt x="29635" y="115026"/>
                </a:lnTo>
                <a:cubicBezTo>
                  <a:pt x="22659" y="115472"/>
                  <a:pt x="16297" y="110896"/>
                  <a:pt x="14455" y="104142"/>
                </a:cubicBezTo>
                <a:lnTo>
                  <a:pt x="10548" y="89520"/>
                </a:lnTo>
                <a:cubicBezTo>
                  <a:pt x="8762" y="82767"/>
                  <a:pt x="11943" y="75623"/>
                  <a:pt x="18250" y="72498"/>
                </a:cubicBezTo>
                <a:lnTo>
                  <a:pt x="39291" y="62117"/>
                </a:lnTo>
                <a:cubicBezTo>
                  <a:pt x="39681" y="59271"/>
                  <a:pt x="40239" y="56480"/>
                  <a:pt x="40965" y="53634"/>
                </a:cubicBezTo>
                <a:cubicBezTo>
                  <a:pt x="41746" y="50788"/>
                  <a:pt x="42639" y="48053"/>
                  <a:pt x="43755" y="45430"/>
                </a:cubicBezTo>
                <a:lnTo>
                  <a:pt x="30752" y="25952"/>
                </a:lnTo>
                <a:cubicBezTo>
                  <a:pt x="26845" y="20092"/>
                  <a:pt x="27626" y="12334"/>
                  <a:pt x="32593" y="7367"/>
                </a:cubicBezTo>
                <a:lnTo>
                  <a:pt x="43309" y="-3349"/>
                </a:lnTo>
                <a:cubicBezTo>
                  <a:pt x="48276" y="-8316"/>
                  <a:pt x="56034" y="-9097"/>
                  <a:pt x="61894" y="-5190"/>
                </a:cubicBezTo>
                <a:lnTo>
                  <a:pt x="81428" y="7813"/>
                </a:lnTo>
                <a:cubicBezTo>
                  <a:pt x="86730" y="5637"/>
                  <a:pt x="92366" y="4074"/>
                  <a:pt x="98115" y="3293"/>
                </a:cubicBezTo>
                <a:lnTo>
                  <a:pt x="108496" y="-17692"/>
                </a:lnTo>
                <a:cubicBezTo>
                  <a:pt x="111621" y="-23999"/>
                  <a:pt x="118709" y="-27180"/>
                  <a:pt x="125518" y="-25394"/>
                </a:cubicBezTo>
                <a:close/>
                <a:moveTo>
                  <a:pt x="107379" y="46881"/>
                </a:moveTo>
                <a:cubicBezTo>
                  <a:pt x="93826" y="46881"/>
                  <a:pt x="82823" y="57884"/>
                  <a:pt x="82823" y="71438"/>
                </a:cubicBezTo>
                <a:cubicBezTo>
                  <a:pt x="82823" y="84991"/>
                  <a:pt x="93826" y="95994"/>
                  <a:pt x="107379" y="95994"/>
                </a:cubicBezTo>
                <a:cubicBezTo>
                  <a:pt x="120933" y="95994"/>
                  <a:pt x="131936" y="84991"/>
                  <a:pt x="131936" y="71438"/>
                </a:cubicBezTo>
                <a:cubicBezTo>
                  <a:pt x="131936" y="57884"/>
                  <a:pt x="120933" y="46881"/>
                  <a:pt x="107379" y="4688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5" name="Text 17"/>
          <p:cNvSpPr/>
          <p:nvPr/>
        </p:nvSpPr>
        <p:spPr>
          <a:xfrm>
            <a:off x="4346575" y="2400300"/>
            <a:ext cx="34956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处理</a:t>
            </a:r>
            <a:endParaRPr lang="en-US" sz="1600" dirty="0"/>
          </a:p>
        </p:txBody>
      </p:sp>
      <p:sp>
        <p:nvSpPr>
          <p:cNvPr id="56" name="Shape 18"/>
          <p:cNvSpPr/>
          <p:nvPr/>
        </p:nvSpPr>
        <p:spPr>
          <a:xfrm>
            <a:off x="4394200" y="2781300"/>
            <a:ext cx="3400425" cy="533400"/>
          </a:xfrm>
          <a:custGeom>
            <a:avLst/>
            <a:gdLst/>
            <a:ahLst/>
            <a:cxnLst/>
            <a:rect l="l" t="t" r="r" b="b"/>
            <a:pathLst>
              <a:path w="3400425" h="533400">
                <a:moveTo>
                  <a:pt x="38101" y="0"/>
                </a:moveTo>
                <a:lnTo>
                  <a:pt x="3362324" y="0"/>
                </a:lnTo>
                <a:cubicBezTo>
                  <a:pt x="3383367" y="0"/>
                  <a:pt x="3400425" y="17058"/>
                  <a:pt x="3400425" y="38101"/>
                </a:cubicBezTo>
                <a:lnTo>
                  <a:pt x="3400425" y="495299"/>
                </a:lnTo>
                <a:cubicBezTo>
                  <a:pt x="3400425" y="516342"/>
                  <a:pt x="3383367" y="533400"/>
                  <a:pt x="336232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57" name="Text 19"/>
          <p:cNvSpPr/>
          <p:nvPr/>
        </p:nvSpPr>
        <p:spPr>
          <a:xfrm>
            <a:off x="4470400" y="2857500"/>
            <a:ext cx="33147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规则校验</a:t>
            </a:r>
            <a:endParaRPr lang="en-US" sz="1600" dirty="0"/>
          </a:p>
        </p:txBody>
      </p:sp>
      <p:sp>
        <p:nvSpPr>
          <p:cNvPr id="58" name="Text 20"/>
          <p:cNvSpPr/>
          <p:nvPr/>
        </p:nvSpPr>
        <p:spPr>
          <a:xfrm>
            <a:off x="4470400" y="3086100"/>
            <a:ext cx="33051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阈值判断、趋势分析</a:t>
            </a:r>
            <a:endParaRPr lang="en-US" sz="1600" dirty="0"/>
          </a:p>
        </p:txBody>
      </p:sp>
      <p:sp>
        <p:nvSpPr>
          <p:cNvPr id="59" name="Shape 21"/>
          <p:cNvSpPr/>
          <p:nvPr/>
        </p:nvSpPr>
        <p:spPr>
          <a:xfrm>
            <a:off x="4394200" y="3390900"/>
            <a:ext cx="3400425" cy="533400"/>
          </a:xfrm>
          <a:custGeom>
            <a:avLst/>
            <a:gdLst/>
            <a:ahLst/>
            <a:cxnLst/>
            <a:rect l="l" t="t" r="r" b="b"/>
            <a:pathLst>
              <a:path w="3400425" h="533400">
                <a:moveTo>
                  <a:pt x="38101" y="0"/>
                </a:moveTo>
                <a:lnTo>
                  <a:pt x="3362324" y="0"/>
                </a:lnTo>
                <a:cubicBezTo>
                  <a:pt x="3383367" y="0"/>
                  <a:pt x="3400425" y="17058"/>
                  <a:pt x="3400425" y="38101"/>
                </a:cubicBezTo>
                <a:lnTo>
                  <a:pt x="3400425" y="495299"/>
                </a:lnTo>
                <a:cubicBezTo>
                  <a:pt x="3400425" y="516342"/>
                  <a:pt x="3383367" y="533400"/>
                  <a:pt x="336232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60" name="Text 22"/>
          <p:cNvSpPr/>
          <p:nvPr/>
        </p:nvSpPr>
        <p:spPr>
          <a:xfrm>
            <a:off x="4470400" y="3467100"/>
            <a:ext cx="33147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LLM 生成</a:t>
            </a:r>
            <a:endParaRPr lang="en-US" sz="1600" dirty="0"/>
          </a:p>
        </p:txBody>
      </p:sp>
      <p:sp>
        <p:nvSpPr>
          <p:cNvPr id="61" name="Text 23"/>
          <p:cNvSpPr/>
          <p:nvPr/>
        </p:nvSpPr>
        <p:spPr>
          <a:xfrm>
            <a:off x="4470400" y="3695700"/>
            <a:ext cx="33051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结构化模板输出</a:t>
            </a:r>
            <a:endParaRPr lang="en-US" sz="1600" dirty="0"/>
          </a:p>
        </p:txBody>
      </p:sp>
      <p:sp>
        <p:nvSpPr>
          <p:cNvPr id="62" name="Shape 24"/>
          <p:cNvSpPr/>
          <p:nvPr/>
        </p:nvSpPr>
        <p:spPr>
          <a:xfrm>
            <a:off x="4394200" y="4000500"/>
            <a:ext cx="3400425" cy="533400"/>
          </a:xfrm>
          <a:custGeom>
            <a:avLst/>
            <a:gdLst/>
            <a:ahLst/>
            <a:cxnLst/>
            <a:rect l="l" t="t" r="r" b="b"/>
            <a:pathLst>
              <a:path w="3400425" h="533400">
                <a:moveTo>
                  <a:pt x="38101" y="0"/>
                </a:moveTo>
                <a:lnTo>
                  <a:pt x="3362324" y="0"/>
                </a:lnTo>
                <a:cubicBezTo>
                  <a:pt x="3383367" y="0"/>
                  <a:pt x="3400425" y="17058"/>
                  <a:pt x="3400425" y="38101"/>
                </a:cubicBezTo>
                <a:lnTo>
                  <a:pt x="3400425" y="495299"/>
                </a:lnTo>
                <a:cubicBezTo>
                  <a:pt x="3400425" y="516342"/>
                  <a:pt x="3383367" y="533400"/>
                  <a:pt x="336232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63" name="Text 25"/>
          <p:cNvSpPr/>
          <p:nvPr/>
        </p:nvSpPr>
        <p:spPr>
          <a:xfrm>
            <a:off x="4470400" y="4076700"/>
            <a:ext cx="33147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证据融合</a:t>
            </a:r>
            <a:endParaRPr lang="en-US" sz="1600" dirty="0"/>
          </a:p>
        </p:txBody>
      </p:sp>
      <p:sp>
        <p:nvSpPr>
          <p:cNvPr id="64" name="Text 26"/>
          <p:cNvSpPr/>
          <p:nvPr/>
        </p:nvSpPr>
        <p:spPr>
          <a:xfrm>
            <a:off x="4470400" y="4305300"/>
            <a:ext cx="33051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指标+知识关联</a:t>
            </a:r>
            <a:endParaRPr lang="en-US" sz="1600" dirty="0"/>
          </a:p>
        </p:txBody>
      </p:sp>
      <p:sp>
        <p:nvSpPr>
          <p:cNvPr id="65" name="Shape 27"/>
          <p:cNvSpPr/>
          <p:nvPr/>
        </p:nvSpPr>
        <p:spPr>
          <a:xfrm>
            <a:off x="8102600" y="1828800"/>
            <a:ext cx="3705225" cy="2857500"/>
          </a:xfrm>
          <a:custGeom>
            <a:avLst/>
            <a:gdLst/>
            <a:ahLst/>
            <a:cxnLst/>
            <a:rect l="l" t="t" r="r" b="b"/>
            <a:pathLst>
              <a:path w="3705225" h="2857500">
                <a:moveTo>
                  <a:pt x="76210" y="0"/>
                </a:moveTo>
                <a:lnTo>
                  <a:pt x="3629015" y="0"/>
                </a:lnTo>
                <a:cubicBezTo>
                  <a:pt x="3671105" y="0"/>
                  <a:pt x="3705225" y="34120"/>
                  <a:pt x="3705225" y="76210"/>
                </a:cubicBezTo>
                <a:lnTo>
                  <a:pt x="3705225" y="2781290"/>
                </a:lnTo>
                <a:cubicBezTo>
                  <a:pt x="3705225" y="2823380"/>
                  <a:pt x="3671105" y="2857500"/>
                  <a:pt x="3629015" y="2857500"/>
                </a:cubicBezTo>
                <a:lnTo>
                  <a:pt x="76210" y="2857500"/>
                </a:lnTo>
                <a:cubicBezTo>
                  <a:pt x="34120" y="2857500"/>
                  <a:pt x="0" y="2823380"/>
                  <a:pt x="0" y="2781290"/>
                </a:cubicBezTo>
                <a:lnTo>
                  <a:pt x="0" y="76210"/>
                </a:lnTo>
                <a:cubicBezTo>
                  <a:pt x="0" y="34148"/>
                  <a:pt x="34148" y="0"/>
                  <a:pt x="7621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66" name="Shape 28"/>
          <p:cNvSpPr/>
          <p:nvPr/>
        </p:nvSpPr>
        <p:spPr>
          <a:xfrm>
            <a:off x="9816307" y="20002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281843" y="152363"/>
                </a:moveTo>
                <a:cubicBezTo>
                  <a:pt x="287089" y="147117"/>
                  <a:pt x="287089" y="138633"/>
                  <a:pt x="281843" y="133443"/>
                </a:cubicBezTo>
                <a:lnTo>
                  <a:pt x="201476" y="53020"/>
                </a:lnTo>
                <a:cubicBezTo>
                  <a:pt x="197625" y="49169"/>
                  <a:pt x="191877" y="48053"/>
                  <a:pt x="186854" y="50118"/>
                </a:cubicBezTo>
                <a:cubicBezTo>
                  <a:pt x="181831" y="52183"/>
                  <a:pt x="178594" y="57094"/>
                  <a:pt x="178594" y="62508"/>
                </a:cubicBezTo>
                <a:lnTo>
                  <a:pt x="178594" y="107156"/>
                </a:lnTo>
                <a:lnTo>
                  <a:pt x="116086" y="107156"/>
                </a:lnTo>
                <a:cubicBezTo>
                  <a:pt x="101296" y="107156"/>
                  <a:pt x="89297" y="119156"/>
                  <a:pt x="89297" y="133945"/>
                </a:cubicBezTo>
                <a:lnTo>
                  <a:pt x="89297" y="151805"/>
                </a:lnTo>
                <a:cubicBezTo>
                  <a:pt x="89297" y="166594"/>
                  <a:pt x="101296" y="178594"/>
                  <a:pt x="116086" y="178594"/>
                </a:cubicBezTo>
                <a:lnTo>
                  <a:pt x="178594" y="178594"/>
                </a:lnTo>
                <a:lnTo>
                  <a:pt x="178594" y="223242"/>
                </a:lnTo>
                <a:cubicBezTo>
                  <a:pt x="178594" y="228656"/>
                  <a:pt x="181831" y="233567"/>
                  <a:pt x="186854" y="235632"/>
                </a:cubicBezTo>
                <a:cubicBezTo>
                  <a:pt x="191877" y="237697"/>
                  <a:pt x="197625" y="236581"/>
                  <a:pt x="201476" y="232730"/>
                </a:cubicBezTo>
                <a:lnTo>
                  <a:pt x="281843" y="152363"/>
                </a:lnTo>
                <a:close/>
                <a:moveTo>
                  <a:pt x="89297" y="53578"/>
                </a:moveTo>
                <a:cubicBezTo>
                  <a:pt x="99175" y="53578"/>
                  <a:pt x="107156" y="45597"/>
                  <a:pt x="107156" y="35719"/>
                </a:cubicBezTo>
                <a:cubicBezTo>
                  <a:pt x="107156" y="25840"/>
                  <a:pt x="99175" y="17859"/>
                  <a:pt x="89297" y="17859"/>
                </a:cubicBezTo>
                <a:lnTo>
                  <a:pt x="53578" y="17859"/>
                </a:lnTo>
                <a:cubicBezTo>
                  <a:pt x="23999" y="17859"/>
                  <a:pt x="0" y="41858"/>
                  <a:pt x="0" y="71438"/>
                </a:cubicBezTo>
                <a:lnTo>
                  <a:pt x="0" y="214313"/>
                </a:lnTo>
                <a:cubicBezTo>
                  <a:pt x="0" y="243892"/>
                  <a:pt x="23999" y="267891"/>
                  <a:pt x="53578" y="267891"/>
                </a:cubicBezTo>
                <a:lnTo>
                  <a:pt x="89297" y="267891"/>
                </a:lnTo>
                <a:cubicBezTo>
                  <a:pt x="99175" y="267891"/>
                  <a:pt x="107156" y="259910"/>
                  <a:pt x="107156" y="250031"/>
                </a:cubicBezTo>
                <a:cubicBezTo>
                  <a:pt x="107156" y="240153"/>
                  <a:pt x="99175" y="232172"/>
                  <a:pt x="89297" y="232172"/>
                </a:cubicBezTo>
                <a:lnTo>
                  <a:pt x="53578" y="232172"/>
                </a:lnTo>
                <a:cubicBezTo>
                  <a:pt x="43700" y="232172"/>
                  <a:pt x="35719" y="224191"/>
                  <a:pt x="35719" y="214313"/>
                </a:cubicBezTo>
                <a:lnTo>
                  <a:pt x="35719" y="71438"/>
                </a:lnTo>
                <a:cubicBezTo>
                  <a:pt x="35719" y="61559"/>
                  <a:pt x="43700" y="53578"/>
                  <a:pt x="53578" y="53578"/>
                </a:cubicBezTo>
                <a:lnTo>
                  <a:pt x="89297" y="53578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67" name="Text 29"/>
          <p:cNvSpPr/>
          <p:nvPr/>
        </p:nvSpPr>
        <p:spPr>
          <a:xfrm>
            <a:off x="8207375" y="2400300"/>
            <a:ext cx="34956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输出</a:t>
            </a:r>
            <a:endParaRPr lang="en-US" sz="1600" dirty="0"/>
          </a:p>
        </p:txBody>
      </p:sp>
      <p:sp>
        <p:nvSpPr>
          <p:cNvPr id="68" name="Shape 30"/>
          <p:cNvSpPr/>
          <p:nvPr/>
        </p:nvSpPr>
        <p:spPr>
          <a:xfrm>
            <a:off x="8255000" y="2781300"/>
            <a:ext cx="3400425" cy="533400"/>
          </a:xfrm>
          <a:custGeom>
            <a:avLst/>
            <a:gdLst/>
            <a:ahLst/>
            <a:cxnLst/>
            <a:rect l="l" t="t" r="r" b="b"/>
            <a:pathLst>
              <a:path w="3400425" h="533400">
                <a:moveTo>
                  <a:pt x="38101" y="0"/>
                </a:moveTo>
                <a:lnTo>
                  <a:pt x="3362324" y="0"/>
                </a:lnTo>
                <a:cubicBezTo>
                  <a:pt x="3383367" y="0"/>
                  <a:pt x="3400425" y="17058"/>
                  <a:pt x="3400425" y="38101"/>
                </a:cubicBezTo>
                <a:lnTo>
                  <a:pt x="3400425" y="495299"/>
                </a:lnTo>
                <a:cubicBezTo>
                  <a:pt x="3400425" y="516342"/>
                  <a:pt x="3383367" y="533400"/>
                  <a:pt x="336232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69" name="Text 31"/>
          <p:cNvSpPr/>
          <p:nvPr/>
        </p:nvSpPr>
        <p:spPr>
          <a:xfrm>
            <a:off x="8331200" y="2857500"/>
            <a:ext cx="33147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风险诊断</a:t>
            </a:r>
            <a:endParaRPr lang="en-US" sz="1600" dirty="0"/>
          </a:p>
        </p:txBody>
      </p:sp>
      <p:sp>
        <p:nvSpPr>
          <p:cNvPr id="70" name="Text 32"/>
          <p:cNvSpPr/>
          <p:nvPr/>
        </p:nvSpPr>
        <p:spPr>
          <a:xfrm>
            <a:off x="8331200" y="3086100"/>
            <a:ext cx="33051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贡献集中、响应变慢</a:t>
            </a:r>
            <a:endParaRPr lang="en-US" sz="1600" dirty="0"/>
          </a:p>
        </p:txBody>
      </p:sp>
      <p:sp>
        <p:nvSpPr>
          <p:cNvPr id="71" name="Shape 33"/>
          <p:cNvSpPr/>
          <p:nvPr/>
        </p:nvSpPr>
        <p:spPr>
          <a:xfrm>
            <a:off x="8255000" y="3390900"/>
            <a:ext cx="3400425" cy="533400"/>
          </a:xfrm>
          <a:custGeom>
            <a:avLst/>
            <a:gdLst/>
            <a:ahLst/>
            <a:cxnLst/>
            <a:rect l="l" t="t" r="r" b="b"/>
            <a:pathLst>
              <a:path w="3400425" h="533400">
                <a:moveTo>
                  <a:pt x="38101" y="0"/>
                </a:moveTo>
                <a:lnTo>
                  <a:pt x="3362324" y="0"/>
                </a:lnTo>
                <a:cubicBezTo>
                  <a:pt x="3383367" y="0"/>
                  <a:pt x="3400425" y="17058"/>
                  <a:pt x="3400425" y="38101"/>
                </a:cubicBezTo>
                <a:lnTo>
                  <a:pt x="3400425" y="495299"/>
                </a:lnTo>
                <a:cubicBezTo>
                  <a:pt x="3400425" y="516342"/>
                  <a:pt x="3383367" y="533400"/>
                  <a:pt x="336232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72" name="Text 34"/>
          <p:cNvSpPr/>
          <p:nvPr/>
        </p:nvSpPr>
        <p:spPr>
          <a:xfrm>
            <a:off x="8331200" y="3467100"/>
            <a:ext cx="33147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建议方案</a:t>
            </a:r>
            <a:endParaRPr lang="en-US" sz="1600" dirty="0"/>
          </a:p>
        </p:txBody>
      </p:sp>
      <p:sp>
        <p:nvSpPr>
          <p:cNvPr id="73" name="Text 35"/>
          <p:cNvSpPr/>
          <p:nvPr/>
        </p:nvSpPr>
        <p:spPr>
          <a:xfrm>
            <a:off x="8331200" y="3695700"/>
            <a:ext cx="33051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角色分工、流程优化</a:t>
            </a:r>
            <a:endParaRPr lang="en-US" sz="1600" dirty="0"/>
          </a:p>
        </p:txBody>
      </p:sp>
      <p:sp>
        <p:nvSpPr>
          <p:cNvPr id="74" name="Shape 36"/>
          <p:cNvSpPr/>
          <p:nvPr/>
        </p:nvSpPr>
        <p:spPr>
          <a:xfrm>
            <a:off x="8255000" y="4000500"/>
            <a:ext cx="3400425" cy="533400"/>
          </a:xfrm>
          <a:custGeom>
            <a:avLst/>
            <a:gdLst/>
            <a:ahLst/>
            <a:cxnLst/>
            <a:rect l="l" t="t" r="r" b="b"/>
            <a:pathLst>
              <a:path w="3400425" h="533400">
                <a:moveTo>
                  <a:pt x="38101" y="0"/>
                </a:moveTo>
                <a:lnTo>
                  <a:pt x="3362324" y="0"/>
                </a:lnTo>
                <a:cubicBezTo>
                  <a:pt x="3383367" y="0"/>
                  <a:pt x="3400425" y="17058"/>
                  <a:pt x="3400425" y="38101"/>
                </a:cubicBezTo>
                <a:lnTo>
                  <a:pt x="3400425" y="495299"/>
                </a:lnTo>
                <a:cubicBezTo>
                  <a:pt x="3400425" y="516342"/>
                  <a:pt x="3383367" y="533400"/>
                  <a:pt x="3362324" y="533400"/>
                </a:cubicBezTo>
                <a:lnTo>
                  <a:pt x="38101" y="533400"/>
                </a:lnTo>
                <a:cubicBezTo>
                  <a:pt x="17058" y="533400"/>
                  <a:pt x="0" y="516342"/>
                  <a:pt x="0" y="495299"/>
                </a:cubicBezTo>
                <a:lnTo>
                  <a:pt x="0" y="38101"/>
                </a:lnTo>
                <a:cubicBezTo>
                  <a:pt x="0" y="17072"/>
                  <a:pt x="17072" y="0"/>
                  <a:pt x="38101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75" name="Text 37"/>
          <p:cNvSpPr/>
          <p:nvPr/>
        </p:nvSpPr>
        <p:spPr>
          <a:xfrm>
            <a:off x="8331200" y="4076700"/>
            <a:ext cx="33147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证据引用</a:t>
            </a:r>
            <a:endParaRPr lang="en-US" sz="1600" dirty="0"/>
          </a:p>
        </p:txBody>
      </p:sp>
      <p:sp>
        <p:nvSpPr>
          <p:cNvPr id="76" name="Text 38"/>
          <p:cNvSpPr/>
          <p:nvPr/>
        </p:nvSpPr>
        <p:spPr>
          <a:xfrm>
            <a:off x="8331200" y="4305300"/>
            <a:ext cx="3305175" cy="152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90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文档条款、决策记录</a:t>
            </a:r>
            <a:endParaRPr lang="en-US" sz="1600" dirty="0"/>
          </a:p>
        </p:txBody>
      </p:sp>
      <p:sp>
        <p:nvSpPr>
          <p:cNvPr id="77" name="Shape 39"/>
          <p:cNvSpPr/>
          <p:nvPr/>
        </p:nvSpPr>
        <p:spPr>
          <a:xfrm>
            <a:off x="381000" y="4838700"/>
            <a:ext cx="11430000" cy="1676400"/>
          </a:xfrm>
          <a:custGeom>
            <a:avLst/>
            <a:gdLst/>
            <a:ahLst/>
            <a:cxnLst/>
            <a:rect l="l" t="t" r="r" b="b"/>
            <a:pathLst>
              <a:path w="11430000" h="1676400">
                <a:moveTo>
                  <a:pt x="76192" y="0"/>
                </a:moveTo>
                <a:lnTo>
                  <a:pt x="11353808" y="0"/>
                </a:lnTo>
                <a:cubicBezTo>
                  <a:pt x="11395888" y="0"/>
                  <a:pt x="11430000" y="34112"/>
                  <a:pt x="11430000" y="76192"/>
                </a:cubicBezTo>
                <a:lnTo>
                  <a:pt x="11430000" y="1600208"/>
                </a:lnTo>
                <a:cubicBezTo>
                  <a:pt x="11430000" y="1642288"/>
                  <a:pt x="11395888" y="1676400"/>
                  <a:pt x="11353808" y="1676400"/>
                </a:cubicBezTo>
                <a:lnTo>
                  <a:pt x="76192" y="1676400"/>
                </a:lnTo>
                <a:cubicBezTo>
                  <a:pt x="34112" y="1676400"/>
                  <a:pt x="0" y="1642288"/>
                  <a:pt x="0" y="1600208"/>
                </a:cubicBezTo>
                <a:lnTo>
                  <a:pt x="0" y="76192"/>
                </a:lnTo>
                <a:cubicBezTo>
                  <a:pt x="0" y="34141"/>
                  <a:pt x="34141" y="0"/>
                  <a:pt x="76192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78" name="Shape 40"/>
          <p:cNvSpPr/>
          <p:nvPr/>
        </p:nvSpPr>
        <p:spPr>
          <a:xfrm>
            <a:off x="619125" y="5067300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0" y="23812"/>
                </a:moveTo>
                <a:cubicBezTo>
                  <a:pt x="0" y="10678"/>
                  <a:pt x="10678" y="0"/>
                  <a:pt x="23812" y="0"/>
                </a:cubicBezTo>
                <a:lnTo>
                  <a:pt x="79437" y="0"/>
                </a:lnTo>
                <a:cubicBezTo>
                  <a:pt x="85762" y="0"/>
                  <a:pt x="91827" y="2493"/>
                  <a:pt x="96292" y="6958"/>
                </a:cubicBezTo>
                <a:lnTo>
                  <a:pt x="135917" y="46620"/>
                </a:lnTo>
                <a:cubicBezTo>
                  <a:pt x="140382" y="51085"/>
                  <a:pt x="142875" y="57150"/>
                  <a:pt x="142875" y="63475"/>
                </a:cubicBezTo>
                <a:lnTo>
                  <a:pt x="142875" y="166688"/>
                </a:lnTo>
                <a:cubicBezTo>
                  <a:pt x="142875" y="179822"/>
                  <a:pt x="132197" y="190500"/>
                  <a:pt x="119063" y="190500"/>
                </a:cubicBezTo>
                <a:lnTo>
                  <a:pt x="23812" y="190500"/>
                </a:lnTo>
                <a:cubicBezTo>
                  <a:pt x="10678" y="190500"/>
                  <a:pt x="0" y="179822"/>
                  <a:pt x="0" y="166688"/>
                </a:cubicBezTo>
                <a:lnTo>
                  <a:pt x="0" y="23812"/>
                </a:lnTo>
                <a:close/>
                <a:moveTo>
                  <a:pt x="77391" y="21766"/>
                </a:moveTo>
                <a:lnTo>
                  <a:pt x="77391" y="56555"/>
                </a:lnTo>
                <a:cubicBezTo>
                  <a:pt x="77391" y="61503"/>
                  <a:pt x="81372" y="65484"/>
                  <a:pt x="86320" y="65484"/>
                </a:cubicBezTo>
                <a:lnTo>
                  <a:pt x="121109" y="65484"/>
                </a:lnTo>
                <a:lnTo>
                  <a:pt x="77391" y="21766"/>
                </a:lnTo>
                <a:close/>
                <a:moveTo>
                  <a:pt x="44648" y="95250"/>
                </a:moveTo>
                <a:cubicBezTo>
                  <a:pt x="39700" y="95250"/>
                  <a:pt x="35719" y="99231"/>
                  <a:pt x="35719" y="104180"/>
                </a:cubicBezTo>
                <a:cubicBezTo>
                  <a:pt x="35719" y="109128"/>
                  <a:pt x="39700" y="113109"/>
                  <a:pt x="44648" y="113109"/>
                </a:cubicBezTo>
                <a:lnTo>
                  <a:pt x="98227" y="113109"/>
                </a:lnTo>
                <a:cubicBezTo>
                  <a:pt x="103175" y="113109"/>
                  <a:pt x="107156" y="109128"/>
                  <a:pt x="107156" y="104180"/>
                </a:cubicBezTo>
                <a:cubicBezTo>
                  <a:pt x="107156" y="99231"/>
                  <a:pt x="103175" y="95250"/>
                  <a:pt x="98227" y="95250"/>
                </a:cubicBezTo>
                <a:lnTo>
                  <a:pt x="44648" y="95250"/>
                </a:lnTo>
                <a:close/>
                <a:moveTo>
                  <a:pt x="44648" y="130969"/>
                </a:moveTo>
                <a:cubicBezTo>
                  <a:pt x="39700" y="130969"/>
                  <a:pt x="35719" y="134950"/>
                  <a:pt x="35719" y="139898"/>
                </a:cubicBezTo>
                <a:cubicBezTo>
                  <a:pt x="35719" y="144847"/>
                  <a:pt x="39700" y="148828"/>
                  <a:pt x="44648" y="148828"/>
                </a:cubicBezTo>
                <a:lnTo>
                  <a:pt x="98227" y="148828"/>
                </a:lnTo>
                <a:cubicBezTo>
                  <a:pt x="103175" y="148828"/>
                  <a:pt x="107156" y="144847"/>
                  <a:pt x="107156" y="139898"/>
                </a:cubicBezTo>
                <a:cubicBezTo>
                  <a:pt x="107156" y="134950"/>
                  <a:pt x="103175" y="130969"/>
                  <a:pt x="98227" y="130969"/>
                </a:cubicBezTo>
                <a:lnTo>
                  <a:pt x="44648" y="130969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79" name="Text 41"/>
          <p:cNvSpPr/>
          <p:nvPr/>
        </p:nvSpPr>
        <p:spPr>
          <a:xfrm>
            <a:off x="809625" y="5029200"/>
            <a:ext cx="109061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建议输出模板示例</a:t>
            </a:r>
            <a:endParaRPr lang="en-US" sz="1600" dirty="0"/>
          </a:p>
        </p:txBody>
      </p:sp>
      <p:sp>
        <p:nvSpPr>
          <p:cNvPr id="80" name="Shape 42"/>
          <p:cNvSpPr/>
          <p:nvPr/>
        </p:nvSpPr>
        <p:spPr>
          <a:xfrm>
            <a:off x="590550" y="5410200"/>
            <a:ext cx="2657475" cy="914400"/>
          </a:xfrm>
          <a:custGeom>
            <a:avLst/>
            <a:gdLst/>
            <a:ahLst/>
            <a:cxnLst/>
            <a:rect l="l" t="t" r="r" b="b"/>
            <a:pathLst>
              <a:path w="2657475" h="914400">
                <a:moveTo>
                  <a:pt x="38100" y="0"/>
                </a:moveTo>
                <a:lnTo>
                  <a:pt x="2581278" y="0"/>
                </a:lnTo>
                <a:cubicBezTo>
                  <a:pt x="2623360" y="0"/>
                  <a:pt x="2657475" y="34115"/>
                  <a:pt x="2657475" y="76197"/>
                </a:cubicBezTo>
                <a:lnTo>
                  <a:pt x="2657475" y="838203"/>
                </a:lnTo>
                <a:cubicBezTo>
                  <a:pt x="2657475" y="880285"/>
                  <a:pt x="2623360" y="914400"/>
                  <a:pt x="2581278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1" name="Shape 43"/>
          <p:cNvSpPr/>
          <p:nvPr/>
        </p:nvSpPr>
        <p:spPr>
          <a:xfrm>
            <a:off x="590550" y="54102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82" name="Text 44"/>
          <p:cNvSpPr/>
          <p:nvPr/>
        </p:nvSpPr>
        <p:spPr>
          <a:xfrm>
            <a:off x="723900" y="5524500"/>
            <a:ext cx="2486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现状</a:t>
            </a:r>
            <a:endParaRPr lang="en-US" sz="1600" dirty="0"/>
          </a:p>
        </p:txBody>
      </p:sp>
      <p:sp>
        <p:nvSpPr>
          <p:cNvPr id="83" name="Text 45"/>
          <p:cNvSpPr/>
          <p:nvPr/>
        </p:nvSpPr>
        <p:spPr>
          <a:xfrm>
            <a:off x="723900" y="5829300"/>
            <a:ext cx="24765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近 90 天 PR 响应时间上升、Issue 积压增长</a:t>
            </a:r>
            <a:endParaRPr lang="en-US" sz="1600" dirty="0"/>
          </a:p>
        </p:txBody>
      </p:sp>
      <p:sp>
        <p:nvSpPr>
          <p:cNvPr id="84" name="Shape 46"/>
          <p:cNvSpPr/>
          <p:nvPr/>
        </p:nvSpPr>
        <p:spPr>
          <a:xfrm>
            <a:off x="3381375" y="5410200"/>
            <a:ext cx="2657475" cy="914400"/>
          </a:xfrm>
          <a:custGeom>
            <a:avLst/>
            <a:gdLst/>
            <a:ahLst/>
            <a:cxnLst/>
            <a:rect l="l" t="t" r="r" b="b"/>
            <a:pathLst>
              <a:path w="2657475" h="914400">
                <a:moveTo>
                  <a:pt x="38100" y="0"/>
                </a:moveTo>
                <a:lnTo>
                  <a:pt x="2581278" y="0"/>
                </a:lnTo>
                <a:cubicBezTo>
                  <a:pt x="2623360" y="0"/>
                  <a:pt x="2657475" y="34115"/>
                  <a:pt x="2657475" y="76197"/>
                </a:cubicBezTo>
                <a:lnTo>
                  <a:pt x="2657475" y="838203"/>
                </a:lnTo>
                <a:cubicBezTo>
                  <a:pt x="2657475" y="880285"/>
                  <a:pt x="2623360" y="914400"/>
                  <a:pt x="2581278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5" name="Shape 47"/>
          <p:cNvSpPr/>
          <p:nvPr/>
        </p:nvSpPr>
        <p:spPr>
          <a:xfrm>
            <a:off x="3381375" y="54102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86" name="Text 48"/>
          <p:cNvSpPr/>
          <p:nvPr/>
        </p:nvSpPr>
        <p:spPr>
          <a:xfrm>
            <a:off x="3514725" y="5524500"/>
            <a:ext cx="2486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诊断</a:t>
            </a:r>
            <a:endParaRPr lang="en-US" sz="1600" dirty="0"/>
          </a:p>
        </p:txBody>
      </p:sp>
      <p:sp>
        <p:nvSpPr>
          <p:cNvPr id="87" name="Text 49"/>
          <p:cNvSpPr/>
          <p:nvPr/>
        </p:nvSpPr>
        <p:spPr>
          <a:xfrm>
            <a:off x="3514725" y="5829300"/>
            <a:ext cx="24765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维护者负载过高 + Review 权限集中</a:t>
            </a:r>
            <a:endParaRPr lang="en-US" sz="1600" dirty="0"/>
          </a:p>
        </p:txBody>
      </p:sp>
      <p:sp>
        <p:nvSpPr>
          <p:cNvPr id="88" name="Shape 50"/>
          <p:cNvSpPr/>
          <p:nvPr/>
        </p:nvSpPr>
        <p:spPr>
          <a:xfrm>
            <a:off x="6172200" y="5410200"/>
            <a:ext cx="2657475" cy="914400"/>
          </a:xfrm>
          <a:custGeom>
            <a:avLst/>
            <a:gdLst/>
            <a:ahLst/>
            <a:cxnLst/>
            <a:rect l="l" t="t" r="r" b="b"/>
            <a:pathLst>
              <a:path w="2657475" h="914400">
                <a:moveTo>
                  <a:pt x="38100" y="0"/>
                </a:moveTo>
                <a:lnTo>
                  <a:pt x="2581278" y="0"/>
                </a:lnTo>
                <a:cubicBezTo>
                  <a:pt x="2623360" y="0"/>
                  <a:pt x="2657475" y="34115"/>
                  <a:pt x="2657475" y="76197"/>
                </a:cubicBezTo>
                <a:lnTo>
                  <a:pt x="2657475" y="838203"/>
                </a:lnTo>
                <a:cubicBezTo>
                  <a:pt x="2657475" y="880285"/>
                  <a:pt x="2623360" y="914400"/>
                  <a:pt x="2581278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9" name="Shape 51"/>
          <p:cNvSpPr/>
          <p:nvPr/>
        </p:nvSpPr>
        <p:spPr>
          <a:xfrm>
            <a:off x="6172200" y="54102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90" name="Text 52"/>
          <p:cNvSpPr/>
          <p:nvPr/>
        </p:nvSpPr>
        <p:spPr>
          <a:xfrm>
            <a:off x="6305550" y="5524500"/>
            <a:ext cx="2486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建议</a:t>
            </a:r>
            <a:endParaRPr lang="en-US" sz="1600" dirty="0"/>
          </a:p>
        </p:txBody>
      </p:sp>
      <p:sp>
        <p:nvSpPr>
          <p:cNvPr id="91" name="Text 53"/>
          <p:cNvSpPr/>
          <p:nvPr/>
        </p:nvSpPr>
        <p:spPr>
          <a:xfrm>
            <a:off x="6305550" y="5829300"/>
            <a:ext cx="24765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引入 Reviewer 角色、设置 PR SLA、完善 CONTRIBUTING</a:t>
            </a:r>
            <a:endParaRPr lang="en-US" sz="1600" dirty="0"/>
          </a:p>
        </p:txBody>
      </p:sp>
      <p:sp>
        <p:nvSpPr>
          <p:cNvPr id="92" name="Shape 54"/>
          <p:cNvSpPr/>
          <p:nvPr/>
        </p:nvSpPr>
        <p:spPr>
          <a:xfrm>
            <a:off x="8963025" y="5410200"/>
            <a:ext cx="2657475" cy="914400"/>
          </a:xfrm>
          <a:custGeom>
            <a:avLst/>
            <a:gdLst/>
            <a:ahLst/>
            <a:cxnLst/>
            <a:rect l="l" t="t" r="r" b="b"/>
            <a:pathLst>
              <a:path w="2657475" h="914400">
                <a:moveTo>
                  <a:pt x="38100" y="0"/>
                </a:moveTo>
                <a:lnTo>
                  <a:pt x="2581278" y="0"/>
                </a:lnTo>
                <a:cubicBezTo>
                  <a:pt x="2623360" y="0"/>
                  <a:pt x="2657475" y="34115"/>
                  <a:pt x="2657475" y="76197"/>
                </a:cubicBezTo>
                <a:lnTo>
                  <a:pt x="2657475" y="838203"/>
                </a:lnTo>
                <a:cubicBezTo>
                  <a:pt x="2657475" y="880285"/>
                  <a:pt x="2623360" y="914400"/>
                  <a:pt x="2581278" y="914400"/>
                </a:cubicBezTo>
                <a:lnTo>
                  <a:pt x="38100" y="914400"/>
                </a:lnTo>
                <a:cubicBezTo>
                  <a:pt x="17058" y="914400"/>
                  <a:pt x="0" y="897342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93" name="Shape 55"/>
          <p:cNvSpPr/>
          <p:nvPr/>
        </p:nvSpPr>
        <p:spPr>
          <a:xfrm>
            <a:off x="8963025" y="5410200"/>
            <a:ext cx="38100" cy="914400"/>
          </a:xfrm>
          <a:custGeom>
            <a:avLst/>
            <a:gdLst/>
            <a:ahLst/>
            <a:cxnLst/>
            <a:rect l="l" t="t" r="r" b="b"/>
            <a:pathLst>
              <a:path w="38100" h="914400">
                <a:moveTo>
                  <a:pt x="38100" y="0"/>
                </a:moveTo>
                <a:lnTo>
                  <a:pt x="38100" y="0"/>
                </a:lnTo>
                <a:lnTo>
                  <a:pt x="38100" y="914400"/>
                </a:lnTo>
                <a:lnTo>
                  <a:pt x="38100" y="914400"/>
                </a:lnTo>
                <a:cubicBezTo>
                  <a:pt x="17072" y="914400"/>
                  <a:pt x="0" y="897328"/>
                  <a:pt x="0" y="8763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94" name="Text 56"/>
          <p:cNvSpPr/>
          <p:nvPr/>
        </p:nvSpPr>
        <p:spPr>
          <a:xfrm>
            <a:off x="9096375" y="5524500"/>
            <a:ext cx="2486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依据</a:t>
            </a:r>
            <a:endParaRPr lang="en-US" sz="1600" dirty="0"/>
          </a:p>
        </p:txBody>
      </p:sp>
      <p:sp>
        <p:nvSpPr>
          <p:cNvPr id="95" name="Text 57"/>
          <p:cNvSpPr/>
          <p:nvPr/>
        </p:nvSpPr>
        <p:spPr>
          <a:xfrm>
            <a:off x="9096375" y="5829300"/>
            <a:ext cx="2476500" cy="381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引用贡献规范/治理章程条款 + 历史讨论记录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635" y="1522095"/>
            <a:ext cx="3976370" cy="48539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005" y="1522095"/>
            <a:ext cx="6580505" cy="485394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90" y="1179195"/>
            <a:ext cx="5605145" cy="56788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635" y="1179195"/>
            <a:ext cx="5556885" cy="5678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2731135" y="1364615"/>
            <a:ext cx="28898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背景与痛点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algn="l"/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3" name="文本框 12"/>
          <p:cNvSpPr txBox="1"/>
          <p:nvPr>
            <p:custDataLst>
              <p:tags r:id="rId2"/>
            </p:custDataLst>
          </p:nvPr>
        </p:nvSpPr>
        <p:spPr>
          <a:xfrm>
            <a:off x="2731135" y="2291080"/>
            <a:ext cx="28898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2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目标与价值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algn="l"/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2731135" y="3217545"/>
            <a:ext cx="2789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3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系统总体架构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2731135" y="4144010"/>
            <a:ext cx="305371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4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核心业务链路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0885" y="1364615"/>
            <a:ext cx="921385" cy="15532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pPr algn="dist"/>
            <a:r>
              <a:rPr lang="zh-CN" altLang="en-US" sz="480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目录</a:t>
            </a:r>
            <a:endParaRPr lang="zh-CN" altLang="en-US" sz="4800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5"/>
            </p:custDataLst>
          </p:nvPr>
        </p:nvSpPr>
        <p:spPr>
          <a:xfrm>
            <a:off x="6601460" y="1413510"/>
            <a:ext cx="4629150" cy="9036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6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</a:t>
            </a:r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MaxKB: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治理知识库与证据引用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algn="l"/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6601460" y="2339975"/>
            <a:ext cx="504126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7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</a:t>
            </a:r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AI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融合</a:t>
            </a:r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指标</a:t>
            </a:r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 +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证据</a:t>
            </a:r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 </a:t>
            </a:r>
            <a:r>
              <a:rPr lang="en-US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→</a:t>
            </a:r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治理建议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6601460" y="3266440"/>
            <a:ext cx="487045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8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关键技术设计</a:t>
            </a:r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: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高可用与一致性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algn="l"/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19" name="文本框 18"/>
          <p:cNvSpPr txBox="1"/>
          <p:nvPr>
            <p:custDataLst>
              <p:tags r:id="rId8"/>
            </p:custDataLst>
          </p:nvPr>
        </p:nvSpPr>
        <p:spPr>
          <a:xfrm>
            <a:off x="6601460" y="4192905"/>
            <a:ext cx="2152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9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能展功示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20" name="文本框 19"/>
          <p:cNvSpPr txBox="1"/>
          <p:nvPr>
            <p:custDataLst>
              <p:tags r:id="rId9"/>
            </p:custDataLst>
          </p:nvPr>
        </p:nvSpPr>
        <p:spPr>
          <a:xfrm>
            <a:off x="2808605" y="4845685"/>
            <a:ext cx="362013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5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</a:t>
            </a:r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OpenDigger: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治理指标体系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  <a:p>
            <a:pPr algn="l"/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21" name="文本框 20"/>
          <p:cNvSpPr txBox="1"/>
          <p:nvPr>
            <p:custDataLst>
              <p:tags r:id="rId10"/>
            </p:custDataLst>
          </p:nvPr>
        </p:nvSpPr>
        <p:spPr>
          <a:xfrm>
            <a:off x="6601460" y="4925695"/>
            <a:ext cx="21526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10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创新点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22" name="文本框 21"/>
          <p:cNvSpPr txBox="1"/>
          <p:nvPr>
            <p:custDataLst>
              <p:tags r:id="rId11"/>
            </p:custDataLst>
          </p:nvPr>
        </p:nvSpPr>
        <p:spPr>
          <a:xfrm>
            <a:off x="6601460" y="5614670"/>
            <a:ext cx="441960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11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Arial" panose="020B0604020202020204"/>
                <a:rtl val="0"/>
              </a:rPr>
              <a:t> </a:t>
            </a:r>
            <a:r>
              <a:rPr lang="zh-CN" altLang="en-US" sz="28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cs typeface="Arial" panose="020B0604020202020204"/>
                <a:sym typeface="微软雅黑" panose="020B0503020204020204" charset="-122"/>
                <a:rtl val="0"/>
              </a:rPr>
              <a:t>总结与展望</a:t>
            </a:r>
            <a:endParaRPr lang="zh-CN" altLang="en-US" sz="28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cs typeface="Arial" panose="020B0604020202020204"/>
              <a:sym typeface="微软雅黑" panose="020B0503020204020204" charset="-122"/>
              <a:rtl val="0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2248535" y="1108075"/>
            <a:ext cx="9133840" cy="5222240"/>
          </a:xfrm>
          <a:prstGeom prst="roundRect">
            <a:avLst/>
          </a:prstGeom>
          <a:solidFill>
            <a:schemeClr val="bg1">
              <a:lumMod val="95000"/>
              <a:alpha val="28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480185" y="1212850"/>
            <a:ext cx="9170035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关键技术设计</a:t>
            </a:r>
            <a:r>
              <a:rPr lang="en-US" altLang="zh-CN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: </a:t>
            </a:r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高可用与一致性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55600" y="1190625"/>
            <a:ext cx="11525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1AC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工程可落地的稳定架构</a:t>
            </a:r>
            <a:endParaRPr lang="en-US" sz="1600" dirty="0"/>
          </a:p>
        </p:txBody>
      </p:sp>
      <p:sp>
        <p:nvSpPr>
          <p:cNvPr id="40" name="Shape 2"/>
          <p:cNvSpPr/>
          <p:nvPr/>
        </p:nvSpPr>
        <p:spPr>
          <a:xfrm>
            <a:off x="355600" y="153352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41" name="Shape 3"/>
          <p:cNvSpPr/>
          <p:nvPr/>
        </p:nvSpPr>
        <p:spPr>
          <a:xfrm>
            <a:off x="355600" y="1743075"/>
            <a:ext cx="3733800" cy="1581150"/>
          </a:xfrm>
          <a:custGeom>
            <a:avLst/>
            <a:gdLst/>
            <a:ahLst/>
            <a:cxnLst/>
            <a:rect l="l" t="t" r="r" b="b"/>
            <a:pathLst>
              <a:path w="3733800" h="1581150">
                <a:moveTo>
                  <a:pt x="38100" y="0"/>
                </a:moveTo>
                <a:lnTo>
                  <a:pt x="3695700" y="0"/>
                </a:lnTo>
                <a:cubicBezTo>
                  <a:pt x="3716742" y="0"/>
                  <a:pt x="3733800" y="17058"/>
                  <a:pt x="3733800" y="38100"/>
                </a:cubicBezTo>
                <a:lnTo>
                  <a:pt x="3733800" y="1504954"/>
                </a:lnTo>
                <a:cubicBezTo>
                  <a:pt x="3733800" y="1547036"/>
                  <a:pt x="3699686" y="1581150"/>
                  <a:pt x="3657604" y="1581150"/>
                </a:cubicBezTo>
                <a:lnTo>
                  <a:pt x="76196" y="1581150"/>
                </a:lnTo>
                <a:cubicBezTo>
                  <a:pt x="34114" y="1581150"/>
                  <a:pt x="0" y="1547036"/>
                  <a:pt x="0" y="15049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42" name="Shape 4"/>
          <p:cNvSpPr/>
          <p:nvPr/>
        </p:nvSpPr>
        <p:spPr>
          <a:xfrm>
            <a:off x="355600" y="1743075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3" name="Shape 5"/>
          <p:cNvSpPr/>
          <p:nvPr/>
        </p:nvSpPr>
        <p:spPr>
          <a:xfrm>
            <a:off x="469900" y="1876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4" name="Shape 6"/>
          <p:cNvSpPr/>
          <p:nvPr/>
        </p:nvSpPr>
        <p:spPr>
          <a:xfrm>
            <a:off x="587772" y="198120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96441" y="21431"/>
                </a:moveTo>
                <a:lnTo>
                  <a:pt x="117872" y="21431"/>
                </a:lnTo>
                <a:lnTo>
                  <a:pt x="117872" y="160734"/>
                </a:lnTo>
                <a:cubicBezTo>
                  <a:pt x="117872" y="166661"/>
                  <a:pt x="122660" y="171450"/>
                  <a:pt x="128588" y="171450"/>
                </a:cubicBezTo>
                <a:lnTo>
                  <a:pt x="139303" y="171450"/>
                </a:lnTo>
                <a:cubicBezTo>
                  <a:pt x="145230" y="171450"/>
                  <a:pt x="150019" y="166661"/>
                  <a:pt x="150019" y="160734"/>
                </a:cubicBezTo>
                <a:cubicBezTo>
                  <a:pt x="150019" y="154807"/>
                  <a:pt x="145230" y="150019"/>
                  <a:pt x="139303" y="150019"/>
                </a:cubicBezTo>
                <a:lnTo>
                  <a:pt x="139303" y="21431"/>
                </a:lnTo>
                <a:cubicBezTo>
                  <a:pt x="139303" y="9611"/>
                  <a:pt x="129693" y="0"/>
                  <a:pt x="117872" y="0"/>
                </a:cubicBezTo>
                <a:lnTo>
                  <a:pt x="85725" y="0"/>
                </a:lnTo>
                <a:lnTo>
                  <a:pt x="85725" y="0"/>
                </a:lnTo>
                <a:lnTo>
                  <a:pt x="32147" y="0"/>
                </a:lnTo>
                <a:cubicBezTo>
                  <a:pt x="20326" y="0"/>
                  <a:pt x="10716" y="9611"/>
                  <a:pt x="10716" y="21431"/>
                </a:cubicBezTo>
                <a:lnTo>
                  <a:pt x="10716" y="150019"/>
                </a:lnTo>
                <a:cubicBezTo>
                  <a:pt x="4789" y="150019"/>
                  <a:pt x="0" y="154807"/>
                  <a:pt x="0" y="160734"/>
                </a:cubicBezTo>
                <a:cubicBezTo>
                  <a:pt x="0" y="166661"/>
                  <a:pt x="4789" y="171450"/>
                  <a:pt x="10716" y="171450"/>
                </a:cubicBezTo>
                <a:lnTo>
                  <a:pt x="85725" y="171450"/>
                </a:lnTo>
                <a:cubicBezTo>
                  <a:pt x="91652" y="171450"/>
                  <a:pt x="96441" y="166661"/>
                  <a:pt x="96441" y="160734"/>
                </a:cubicBezTo>
                <a:lnTo>
                  <a:pt x="96441" y="21431"/>
                </a:lnTo>
                <a:close/>
                <a:moveTo>
                  <a:pt x="53578" y="85725"/>
                </a:moveTo>
                <a:cubicBezTo>
                  <a:pt x="53578" y="79811"/>
                  <a:pt x="58380" y="75009"/>
                  <a:pt x="64294" y="75009"/>
                </a:cubicBezTo>
                <a:cubicBezTo>
                  <a:pt x="70208" y="75009"/>
                  <a:pt x="75009" y="79811"/>
                  <a:pt x="75009" y="85725"/>
                </a:cubicBezTo>
                <a:cubicBezTo>
                  <a:pt x="75009" y="91639"/>
                  <a:pt x="70208" y="96441"/>
                  <a:pt x="64294" y="96441"/>
                </a:cubicBezTo>
                <a:cubicBezTo>
                  <a:pt x="58380" y="96441"/>
                  <a:pt x="53578" y="91639"/>
                  <a:pt x="53578" y="8572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5" name="Text 7"/>
          <p:cNvSpPr/>
          <p:nvPr/>
        </p:nvSpPr>
        <p:spPr>
          <a:xfrm>
            <a:off x="927100" y="1933575"/>
            <a:ext cx="10001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Nginx 集群</a:t>
            </a:r>
            <a:endParaRPr lang="en-US" sz="1600" dirty="0"/>
          </a:p>
        </p:txBody>
      </p:sp>
      <p:sp>
        <p:nvSpPr>
          <p:cNvPr id="46" name="Shape 8"/>
          <p:cNvSpPr/>
          <p:nvPr/>
        </p:nvSpPr>
        <p:spPr>
          <a:xfrm>
            <a:off x="488950" y="23622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7" name="Text 9"/>
          <p:cNvSpPr/>
          <p:nvPr/>
        </p:nvSpPr>
        <p:spPr>
          <a:xfrm>
            <a:off x="674688" y="23336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负载均衡</a:t>
            </a:r>
            <a:endParaRPr lang="en-US" sz="1600" dirty="0"/>
          </a:p>
        </p:txBody>
      </p:sp>
      <p:sp>
        <p:nvSpPr>
          <p:cNvPr id="48" name="Shape 10"/>
          <p:cNvSpPr/>
          <p:nvPr/>
        </p:nvSpPr>
        <p:spPr>
          <a:xfrm>
            <a:off x="488950" y="25908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9" name="Text 11"/>
          <p:cNvSpPr/>
          <p:nvPr/>
        </p:nvSpPr>
        <p:spPr>
          <a:xfrm>
            <a:off x="674688" y="25622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灰度发布</a:t>
            </a:r>
            <a:endParaRPr lang="en-US" sz="1600" dirty="0"/>
          </a:p>
        </p:txBody>
      </p:sp>
      <p:sp>
        <p:nvSpPr>
          <p:cNvPr id="50" name="Shape 12"/>
          <p:cNvSpPr/>
          <p:nvPr/>
        </p:nvSpPr>
        <p:spPr>
          <a:xfrm>
            <a:off x="488950" y="28194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51" name="Text 13"/>
          <p:cNvSpPr/>
          <p:nvPr/>
        </p:nvSpPr>
        <p:spPr>
          <a:xfrm>
            <a:off x="674688" y="27908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限流熔断</a:t>
            </a:r>
            <a:endParaRPr lang="en-US" sz="1600" dirty="0"/>
          </a:p>
        </p:txBody>
      </p:sp>
      <p:sp>
        <p:nvSpPr>
          <p:cNvPr id="52" name="Shape 14"/>
          <p:cNvSpPr/>
          <p:nvPr/>
        </p:nvSpPr>
        <p:spPr>
          <a:xfrm>
            <a:off x="488950" y="30480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53" name="Text 15"/>
          <p:cNvSpPr/>
          <p:nvPr/>
        </p:nvSpPr>
        <p:spPr>
          <a:xfrm>
            <a:off x="674688" y="30194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反向代理</a:t>
            </a:r>
            <a:endParaRPr lang="en-US" sz="1600" dirty="0"/>
          </a:p>
        </p:txBody>
      </p:sp>
      <p:sp>
        <p:nvSpPr>
          <p:cNvPr id="54" name="Shape 16"/>
          <p:cNvSpPr/>
          <p:nvPr/>
        </p:nvSpPr>
        <p:spPr>
          <a:xfrm>
            <a:off x="4203700" y="1743075"/>
            <a:ext cx="3733800" cy="1581150"/>
          </a:xfrm>
          <a:custGeom>
            <a:avLst/>
            <a:gdLst/>
            <a:ahLst/>
            <a:cxnLst/>
            <a:rect l="l" t="t" r="r" b="b"/>
            <a:pathLst>
              <a:path w="3733800" h="1581150">
                <a:moveTo>
                  <a:pt x="38100" y="0"/>
                </a:moveTo>
                <a:lnTo>
                  <a:pt x="3695700" y="0"/>
                </a:lnTo>
                <a:cubicBezTo>
                  <a:pt x="3716742" y="0"/>
                  <a:pt x="3733800" y="17058"/>
                  <a:pt x="3733800" y="38100"/>
                </a:cubicBezTo>
                <a:lnTo>
                  <a:pt x="3733800" y="1504954"/>
                </a:lnTo>
                <a:cubicBezTo>
                  <a:pt x="3733800" y="1547036"/>
                  <a:pt x="3699686" y="1581150"/>
                  <a:pt x="3657604" y="1581150"/>
                </a:cubicBezTo>
                <a:lnTo>
                  <a:pt x="76196" y="1581150"/>
                </a:lnTo>
                <a:cubicBezTo>
                  <a:pt x="34114" y="1581150"/>
                  <a:pt x="0" y="1547036"/>
                  <a:pt x="0" y="15049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55" name="Shape 17"/>
          <p:cNvSpPr/>
          <p:nvPr/>
        </p:nvSpPr>
        <p:spPr>
          <a:xfrm>
            <a:off x="4203700" y="1743075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56" name="Shape 18"/>
          <p:cNvSpPr/>
          <p:nvPr/>
        </p:nvSpPr>
        <p:spPr>
          <a:xfrm>
            <a:off x="4318000" y="1876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57" name="Shape 19"/>
          <p:cNvSpPr/>
          <p:nvPr/>
        </p:nvSpPr>
        <p:spPr>
          <a:xfrm>
            <a:off x="4435872" y="198120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21431" y="10716"/>
                </a:moveTo>
                <a:cubicBezTo>
                  <a:pt x="9611" y="10716"/>
                  <a:pt x="0" y="20326"/>
                  <a:pt x="0" y="32147"/>
                </a:cubicBezTo>
                <a:lnTo>
                  <a:pt x="0" y="53578"/>
                </a:lnTo>
                <a:cubicBezTo>
                  <a:pt x="0" y="65399"/>
                  <a:pt x="9611" y="75009"/>
                  <a:pt x="21431" y="75009"/>
                </a:cubicBezTo>
                <a:lnTo>
                  <a:pt x="128588" y="75009"/>
                </a:lnTo>
                <a:cubicBezTo>
                  <a:pt x="140408" y="75009"/>
                  <a:pt x="150019" y="65399"/>
                  <a:pt x="150019" y="53578"/>
                </a:cubicBezTo>
                <a:lnTo>
                  <a:pt x="150019" y="32147"/>
                </a:lnTo>
                <a:cubicBezTo>
                  <a:pt x="150019" y="20326"/>
                  <a:pt x="140408" y="10716"/>
                  <a:pt x="128588" y="10716"/>
                </a:cubicBezTo>
                <a:lnTo>
                  <a:pt x="21431" y="10716"/>
                </a:lnTo>
                <a:close/>
                <a:moveTo>
                  <a:pt x="93762" y="34826"/>
                </a:moveTo>
                <a:cubicBezTo>
                  <a:pt x="98197" y="34826"/>
                  <a:pt x="101798" y="38427"/>
                  <a:pt x="101798" y="42863"/>
                </a:cubicBezTo>
                <a:cubicBezTo>
                  <a:pt x="101798" y="47298"/>
                  <a:pt x="98197" y="50899"/>
                  <a:pt x="93762" y="50899"/>
                </a:cubicBezTo>
                <a:cubicBezTo>
                  <a:pt x="89326" y="50899"/>
                  <a:pt x="85725" y="47298"/>
                  <a:pt x="85725" y="42863"/>
                </a:cubicBezTo>
                <a:cubicBezTo>
                  <a:pt x="85725" y="38427"/>
                  <a:pt x="89326" y="34826"/>
                  <a:pt x="93762" y="34826"/>
                </a:cubicBezTo>
                <a:close/>
                <a:moveTo>
                  <a:pt x="112514" y="42863"/>
                </a:moveTo>
                <a:cubicBezTo>
                  <a:pt x="112514" y="38427"/>
                  <a:pt x="116115" y="34826"/>
                  <a:pt x="120551" y="34826"/>
                </a:cubicBezTo>
                <a:cubicBezTo>
                  <a:pt x="124986" y="34826"/>
                  <a:pt x="128588" y="38427"/>
                  <a:pt x="128588" y="42863"/>
                </a:cubicBezTo>
                <a:cubicBezTo>
                  <a:pt x="128588" y="47298"/>
                  <a:pt x="124986" y="50899"/>
                  <a:pt x="120551" y="50899"/>
                </a:cubicBezTo>
                <a:cubicBezTo>
                  <a:pt x="116115" y="50899"/>
                  <a:pt x="112514" y="47298"/>
                  <a:pt x="112514" y="42863"/>
                </a:cubicBezTo>
                <a:close/>
                <a:moveTo>
                  <a:pt x="21431" y="96441"/>
                </a:moveTo>
                <a:cubicBezTo>
                  <a:pt x="9611" y="96441"/>
                  <a:pt x="0" y="106051"/>
                  <a:pt x="0" y="117872"/>
                </a:cubicBezTo>
                <a:lnTo>
                  <a:pt x="0" y="139303"/>
                </a:lnTo>
                <a:cubicBezTo>
                  <a:pt x="0" y="151124"/>
                  <a:pt x="9611" y="160734"/>
                  <a:pt x="21431" y="160734"/>
                </a:cubicBezTo>
                <a:lnTo>
                  <a:pt x="128588" y="160734"/>
                </a:lnTo>
                <a:cubicBezTo>
                  <a:pt x="140408" y="160734"/>
                  <a:pt x="150019" y="151124"/>
                  <a:pt x="150019" y="139303"/>
                </a:cubicBezTo>
                <a:lnTo>
                  <a:pt x="150019" y="117872"/>
                </a:lnTo>
                <a:cubicBezTo>
                  <a:pt x="150019" y="106051"/>
                  <a:pt x="140408" y="96441"/>
                  <a:pt x="128588" y="96441"/>
                </a:cubicBezTo>
                <a:lnTo>
                  <a:pt x="21431" y="96441"/>
                </a:lnTo>
                <a:close/>
                <a:moveTo>
                  <a:pt x="93762" y="120551"/>
                </a:moveTo>
                <a:cubicBezTo>
                  <a:pt x="98197" y="120551"/>
                  <a:pt x="101798" y="124152"/>
                  <a:pt x="101798" y="128588"/>
                </a:cubicBezTo>
                <a:cubicBezTo>
                  <a:pt x="101798" y="133023"/>
                  <a:pt x="98197" y="136624"/>
                  <a:pt x="93762" y="136624"/>
                </a:cubicBezTo>
                <a:cubicBezTo>
                  <a:pt x="89326" y="136624"/>
                  <a:pt x="85725" y="133023"/>
                  <a:pt x="85725" y="128588"/>
                </a:cubicBezTo>
                <a:cubicBezTo>
                  <a:pt x="85725" y="124152"/>
                  <a:pt x="89326" y="120551"/>
                  <a:pt x="93762" y="120551"/>
                </a:cubicBezTo>
                <a:close/>
                <a:moveTo>
                  <a:pt x="112514" y="128588"/>
                </a:moveTo>
                <a:cubicBezTo>
                  <a:pt x="112514" y="124152"/>
                  <a:pt x="116115" y="120551"/>
                  <a:pt x="120551" y="120551"/>
                </a:cubicBezTo>
                <a:cubicBezTo>
                  <a:pt x="124986" y="120551"/>
                  <a:pt x="128588" y="124152"/>
                  <a:pt x="128588" y="128588"/>
                </a:cubicBezTo>
                <a:cubicBezTo>
                  <a:pt x="128588" y="133023"/>
                  <a:pt x="124986" y="136624"/>
                  <a:pt x="120551" y="136624"/>
                </a:cubicBezTo>
                <a:cubicBezTo>
                  <a:pt x="116115" y="136624"/>
                  <a:pt x="112514" y="133023"/>
                  <a:pt x="112514" y="12858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8" name="Text 20"/>
          <p:cNvSpPr/>
          <p:nvPr/>
        </p:nvSpPr>
        <p:spPr>
          <a:xfrm>
            <a:off x="4775200" y="1933575"/>
            <a:ext cx="771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服务集群</a:t>
            </a:r>
            <a:endParaRPr lang="en-US" sz="1600" dirty="0"/>
          </a:p>
        </p:txBody>
      </p:sp>
      <p:sp>
        <p:nvSpPr>
          <p:cNvPr id="59" name="Shape 21"/>
          <p:cNvSpPr/>
          <p:nvPr/>
        </p:nvSpPr>
        <p:spPr>
          <a:xfrm>
            <a:off x="4337050" y="23622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60" name="Text 22"/>
          <p:cNvSpPr/>
          <p:nvPr/>
        </p:nvSpPr>
        <p:spPr>
          <a:xfrm>
            <a:off x="4522788" y="23336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水平扩容</a:t>
            </a:r>
            <a:endParaRPr lang="en-US" sz="1600" dirty="0"/>
          </a:p>
        </p:txBody>
      </p:sp>
      <p:sp>
        <p:nvSpPr>
          <p:cNvPr id="61" name="Shape 23"/>
          <p:cNvSpPr/>
          <p:nvPr/>
        </p:nvSpPr>
        <p:spPr>
          <a:xfrm>
            <a:off x="4337050" y="25908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62" name="Text 24"/>
          <p:cNvSpPr/>
          <p:nvPr/>
        </p:nvSpPr>
        <p:spPr>
          <a:xfrm>
            <a:off x="4522788" y="25622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故障转移</a:t>
            </a:r>
            <a:endParaRPr lang="en-US" sz="1600" dirty="0"/>
          </a:p>
        </p:txBody>
      </p:sp>
      <p:sp>
        <p:nvSpPr>
          <p:cNvPr id="63" name="Shape 25"/>
          <p:cNvSpPr/>
          <p:nvPr/>
        </p:nvSpPr>
        <p:spPr>
          <a:xfrm>
            <a:off x="4337050" y="28194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64" name="Text 26"/>
          <p:cNvSpPr/>
          <p:nvPr/>
        </p:nvSpPr>
        <p:spPr>
          <a:xfrm>
            <a:off x="4522788" y="27908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健康检查</a:t>
            </a:r>
            <a:endParaRPr lang="en-US" sz="1600" dirty="0"/>
          </a:p>
        </p:txBody>
      </p:sp>
      <p:sp>
        <p:nvSpPr>
          <p:cNvPr id="65" name="Shape 27"/>
          <p:cNvSpPr/>
          <p:nvPr/>
        </p:nvSpPr>
        <p:spPr>
          <a:xfrm>
            <a:off x="4337050" y="30480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66" name="Text 28"/>
          <p:cNvSpPr/>
          <p:nvPr/>
        </p:nvSpPr>
        <p:spPr>
          <a:xfrm>
            <a:off x="4522788" y="3019425"/>
            <a:ext cx="7334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高并发支持</a:t>
            </a:r>
            <a:endParaRPr lang="en-US" sz="1600" dirty="0"/>
          </a:p>
        </p:txBody>
      </p:sp>
      <p:sp>
        <p:nvSpPr>
          <p:cNvPr id="67" name="Shape 29"/>
          <p:cNvSpPr/>
          <p:nvPr/>
        </p:nvSpPr>
        <p:spPr>
          <a:xfrm>
            <a:off x="8051800" y="1743075"/>
            <a:ext cx="3733800" cy="1581150"/>
          </a:xfrm>
          <a:custGeom>
            <a:avLst/>
            <a:gdLst/>
            <a:ahLst/>
            <a:cxnLst/>
            <a:rect l="l" t="t" r="r" b="b"/>
            <a:pathLst>
              <a:path w="3733800" h="1581150">
                <a:moveTo>
                  <a:pt x="38100" y="0"/>
                </a:moveTo>
                <a:lnTo>
                  <a:pt x="3695700" y="0"/>
                </a:lnTo>
                <a:cubicBezTo>
                  <a:pt x="3716742" y="0"/>
                  <a:pt x="3733800" y="17058"/>
                  <a:pt x="3733800" y="38100"/>
                </a:cubicBezTo>
                <a:lnTo>
                  <a:pt x="3733800" y="1504954"/>
                </a:lnTo>
                <a:cubicBezTo>
                  <a:pt x="3733800" y="1547036"/>
                  <a:pt x="3699686" y="1581150"/>
                  <a:pt x="3657604" y="1581150"/>
                </a:cubicBezTo>
                <a:lnTo>
                  <a:pt x="76196" y="1581150"/>
                </a:lnTo>
                <a:cubicBezTo>
                  <a:pt x="34114" y="1581150"/>
                  <a:pt x="0" y="1547036"/>
                  <a:pt x="0" y="15049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68" name="Shape 30"/>
          <p:cNvSpPr/>
          <p:nvPr/>
        </p:nvSpPr>
        <p:spPr>
          <a:xfrm>
            <a:off x="8051800" y="1743075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69" name="Shape 31"/>
          <p:cNvSpPr/>
          <p:nvPr/>
        </p:nvSpPr>
        <p:spPr>
          <a:xfrm>
            <a:off x="8166100" y="18764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70" name="Shape 32"/>
          <p:cNvSpPr/>
          <p:nvPr/>
        </p:nvSpPr>
        <p:spPr>
          <a:xfrm>
            <a:off x="8273256" y="19812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9611" y="21431"/>
                  <a:pt x="0" y="31042"/>
                  <a:pt x="0" y="42863"/>
                </a:cubicBezTo>
                <a:lnTo>
                  <a:pt x="0" y="45340"/>
                </a:lnTo>
                <a:cubicBezTo>
                  <a:pt x="0" y="47618"/>
                  <a:pt x="1473" y="49560"/>
                  <a:pt x="3382" y="50799"/>
                </a:cubicBezTo>
                <a:cubicBezTo>
                  <a:pt x="7802" y="53679"/>
                  <a:pt x="10716" y="58635"/>
                  <a:pt x="10716" y="64294"/>
                </a:cubicBezTo>
                <a:cubicBezTo>
                  <a:pt x="10716" y="69953"/>
                  <a:pt x="7802" y="74909"/>
                  <a:pt x="3382" y="77789"/>
                </a:cubicBezTo>
                <a:cubicBezTo>
                  <a:pt x="1473" y="79028"/>
                  <a:pt x="0" y="80970"/>
                  <a:pt x="0" y="83247"/>
                </a:cubicBezTo>
                <a:lnTo>
                  <a:pt x="0" y="101798"/>
                </a:lnTo>
                <a:lnTo>
                  <a:pt x="171450" y="101798"/>
                </a:lnTo>
                <a:lnTo>
                  <a:pt x="171450" y="83247"/>
                </a:lnTo>
                <a:cubicBezTo>
                  <a:pt x="171450" y="80970"/>
                  <a:pt x="169977" y="79028"/>
                  <a:pt x="168068" y="77789"/>
                </a:cubicBezTo>
                <a:cubicBezTo>
                  <a:pt x="163648" y="74909"/>
                  <a:pt x="160734" y="69953"/>
                  <a:pt x="160734" y="64294"/>
                </a:cubicBezTo>
                <a:cubicBezTo>
                  <a:pt x="160734" y="58635"/>
                  <a:pt x="163648" y="53679"/>
                  <a:pt x="168068" y="50799"/>
                </a:cubicBezTo>
                <a:cubicBezTo>
                  <a:pt x="169977" y="49560"/>
                  <a:pt x="171450" y="47618"/>
                  <a:pt x="171450" y="45340"/>
                </a:cubicBezTo>
                <a:lnTo>
                  <a:pt x="171450" y="42862"/>
                </a:lnTo>
                <a:cubicBezTo>
                  <a:pt x="171450" y="31042"/>
                  <a:pt x="161839" y="21431"/>
                  <a:pt x="150019" y="21431"/>
                </a:cubicBezTo>
                <a:lnTo>
                  <a:pt x="21431" y="21431"/>
                </a:lnTo>
                <a:close/>
                <a:moveTo>
                  <a:pt x="171450" y="139303"/>
                </a:moveTo>
                <a:lnTo>
                  <a:pt x="171450" y="117872"/>
                </a:lnTo>
                <a:lnTo>
                  <a:pt x="0" y="117872"/>
                </a:lnTo>
                <a:lnTo>
                  <a:pt x="0" y="139303"/>
                </a:lnTo>
                <a:cubicBezTo>
                  <a:pt x="0" y="145230"/>
                  <a:pt x="4789" y="150019"/>
                  <a:pt x="10716" y="150019"/>
                </a:cubicBezTo>
                <a:lnTo>
                  <a:pt x="32147" y="150019"/>
                </a:lnTo>
                <a:lnTo>
                  <a:pt x="32147" y="141982"/>
                </a:lnTo>
                <a:cubicBezTo>
                  <a:pt x="32147" y="137528"/>
                  <a:pt x="35730" y="133945"/>
                  <a:pt x="40184" y="133945"/>
                </a:cubicBezTo>
                <a:cubicBezTo>
                  <a:pt x="44637" y="133945"/>
                  <a:pt x="48220" y="137528"/>
                  <a:pt x="48220" y="141982"/>
                </a:cubicBezTo>
                <a:lnTo>
                  <a:pt x="48220" y="150019"/>
                </a:lnTo>
                <a:lnTo>
                  <a:pt x="77688" y="150019"/>
                </a:lnTo>
                <a:lnTo>
                  <a:pt x="77688" y="141982"/>
                </a:lnTo>
                <a:cubicBezTo>
                  <a:pt x="77688" y="137528"/>
                  <a:pt x="81271" y="133945"/>
                  <a:pt x="85725" y="133945"/>
                </a:cubicBezTo>
                <a:cubicBezTo>
                  <a:pt x="90179" y="133945"/>
                  <a:pt x="93762" y="137528"/>
                  <a:pt x="93762" y="141982"/>
                </a:cubicBezTo>
                <a:lnTo>
                  <a:pt x="93762" y="150019"/>
                </a:lnTo>
                <a:lnTo>
                  <a:pt x="123230" y="150019"/>
                </a:lnTo>
                <a:lnTo>
                  <a:pt x="123230" y="141982"/>
                </a:lnTo>
                <a:cubicBezTo>
                  <a:pt x="123230" y="137528"/>
                  <a:pt x="126813" y="133945"/>
                  <a:pt x="131266" y="133945"/>
                </a:cubicBezTo>
                <a:cubicBezTo>
                  <a:pt x="135720" y="133945"/>
                  <a:pt x="139303" y="137528"/>
                  <a:pt x="139303" y="141982"/>
                </a:cubicBezTo>
                <a:lnTo>
                  <a:pt x="139303" y="150019"/>
                </a:lnTo>
                <a:lnTo>
                  <a:pt x="160734" y="150019"/>
                </a:lnTo>
                <a:cubicBezTo>
                  <a:pt x="166661" y="150019"/>
                  <a:pt x="171450" y="145230"/>
                  <a:pt x="171450" y="139303"/>
                </a:cubicBezTo>
                <a:close/>
                <a:moveTo>
                  <a:pt x="53578" y="53578"/>
                </a:moveTo>
                <a:lnTo>
                  <a:pt x="53578" y="75009"/>
                </a:lnTo>
                <a:cubicBezTo>
                  <a:pt x="53578" y="80936"/>
                  <a:pt x="48790" y="85725"/>
                  <a:pt x="42863" y="85725"/>
                </a:cubicBezTo>
                <a:cubicBezTo>
                  <a:pt x="36935" y="85725"/>
                  <a:pt x="32147" y="80936"/>
                  <a:pt x="32147" y="75009"/>
                </a:cubicBezTo>
                <a:lnTo>
                  <a:pt x="32147" y="53578"/>
                </a:lnTo>
                <a:cubicBezTo>
                  <a:pt x="32147" y="47651"/>
                  <a:pt x="36935" y="42863"/>
                  <a:pt x="42863" y="42863"/>
                </a:cubicBezTo>
                <a:cubicBezTo>
                  <a:pt x="48790" y="42863"/>
                  <a:pt x="53578" y="47651"/>
                  <a:pt x="53578" y="53578"/>
                </a:cubicBezTo>
                <a:close/>
                <a:moveTo>
                  <a:pt x="96441" y="53578"/>
                </a:moveTo>
                <a:lnTo>
                  <a:pt x="96441" y="75009"/>
                </a:lnTo>
                <a:cubicBezTo>
                  <a:pt x="96441" y="80936"/>
                  <a:pt x="91652" y="85725"/>
                  <a:pt x="85725" y="85725"/>
                </a:cubicBezTo>
                <a:cubicBezTo>
                  <a:pt x="79798" y="85725"/>
                  <a:pt x="75009" y="80936"/>
                  <a:pt x="75009" y="75009"/>
                </a:cubicBezTo>
                <a:lnTo>
                  <a:pt x="75009" y="53578"/>
                </a:lnTo>
                <a:cubicBezTo>
                  <a:pt x="75009" y="47651"/>
                  <a:pt x="79798" y="42863"/>
                  <a:pt x="85725" y="42863"/>
                </a:cubicBezTo>
                <a:cubicBezTo>
                  <a:pt x="91652" y="42863"/>
                  <a:pt x="96441" y="47651"/>
                  <a:pt x="96441" y="53578"/>
                </a:cubicBezTo>
                <a:close/>
                <a:moveTo>
                  <a:pt x="139303" y="53578"/>
                </a:moveTo>
                <a:lnTo>
                  <a:pt x="139303" y="75009"/>
                </a:lnTo>
                <a:cubicBezTo>
                  <a:pt x="139303" y="80936"/>
                  <a:pt x="134515" y="85725"/>
                  <a:pt x="128588" y="85725"/>
                </a:cubicBezTo>
                <a:cubicBezTo>
                  <a:pt x="122660" y="85725"/>
                  <a:pt x="117872" y="80936"/>
                  <a:pt x="117872" y="75009"/>
                </a:cubicBezTo>
                <a:lnTo>
                  <a:pt x="117872" y="53578"/>
                </a:lnTo>
                <a:cubicBezTo>
                  <a:pt x="117872" y="47651"/>
                  <a:pt x="122660" y="42863"/>
                  <a:pt x="128588" y="42863"/>
                </a:cubicBezTo>
                <a:cubicBezTo>
                  <a:pt x="134515" y="42863"/>
                  <a:pt x="139303" y="47651"/>
                  <a:pt x="139303" y="53578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1" name="Text 33"/>
          <p:cNvSpPr/>
          <p:nvPr/>
        </p:nvSpPr>
        <p:spPr>
          <a:xfrm>
            <a:off x="8623300" y="1933575"/>
            <a:ext cx="8096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Redis/锁</a:t>
            </a:r>
            <a:endParaRPr lang="en-US" sz="1600" dirty="0"/>
          </a:p>
        </p:txBody>
      </p:sp>
      <p:sp>
        <p:nvSpPr>
          <p:cNvPr id="72" name="Shape 34"/>
          <p:cNvSpPr/>
          <p:nvPr/>
        </p:nvSpPr>
        <p:spPr>
          <a:xfrm>
            <a:off x="8185150" y="23622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73" name="Text 35"/>
          <p:cNvSpPr/>
          <p:nvPr/>
        </p:nvSpPr>
        <p:spPr>
          <a:xfrm>
            <a:off x="8370888" y="2333625"/>
            <a:ext cx="9429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Redisson 缓存</a:t>
            </a:r>
            <a:endParaRPr lang="en-US" sz="1600" dirty="0"/>
          </a:p>
        </p:txBody>
      </p:sp>
      <p:sp>
        <p:nvSpPr>
          <p:cNvPr id="74" name="Shape 36"/>
          <p:cNvSpPr/>
          <p:nvPr/>
        </p:nvSpPr>
        <p:spPr>
          <a:xfrm>
            <a:off x="8185150" y="25908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75" name="Text 37"/>
          <p:cNvSpPr/>
          <p:nvPr/>
        </p:nvSpPr>
        <p:spPr>
          <a:xfrm>
            <a:off x="8370888" y="2562225"/>
            <a:ext cx="10477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Lock4j 分布式锁</a:t>
            </a:r>
            <a:endParaRPr lang="en-US" sz="1600" dirty="0"/>
          </a:p>
        </p:txBody>
      </p:sp>
      <p:sp>
        <p:nvSpPr>
          <p:cNvPr id="76" name="Shape 38"/>
          <p:cNvSpPr/>
          <p:nvPr/>
        </p:nvSpPr>
        <p:spPr>
          <a:xfrm>
            <a:off x="8185150" y="28194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77" name="Text 39"/>
          <p:cNvSpPr/>
          <p:nvPr/>
        </p:nvSpPr>
        <p:spPr>
          <a:xfrm>
            <a:off x="8370888" y="27908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任务去重</a:t>
            </a:r>
            <a:endParaRPr lang="en-US" sz="1600" dirty="0"/>
          </a:p>
        </p:txBody>
      </p:sp>
      <p:sp>
        <p:nvSpPr>
          <p:cNvPr id="78" name="Shape 40"/>
          <p:cNvSpPr/>
          <p:nvPr/>
        </p:nvSpPr>
        <p:spPr>
          <a:xfrm>
            <a:off x="8185150" y="30480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79" name="Text 41"/>
          <p:cNvSpPr/>
          <p:nvPr/>
        </p:nvSpPr>
        <p:spPr>
          <a:xfrm>
            <a:off x="8370888" y="30194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幂等保证</a:t>
            </a:r>
            <a:endParaRPr lang="en-US" sz="1600" dirty="0"/>
          </a:p>
        </p:txBody>
      </p:sp>
      <p:sp>
        <p:nvSpPr>
          <p:cNvPr id="80" name="Shape 42"/>
          <p:cNvSpPr/>
          <p:nvPr/>
        </p:nvSpPr>
        <p:spPr>
          <a:xfrm>
            <a:off x="355600" y="3457575"/>
            <a:ext cx="3733800" cy="1581150"/>
          </a:xfrm>
          <a:custGeom>
            <a:avLst/>
            <a:gdLst/>
            <a:ahLst/>
            <a:cxnLst/>
            <a:rect l="l" t="t" r="r" b="b"/>
            <a:pathLst>
              <a:path w="3733800" h="1581150">
                <a:moveTo>
                  <a:pt x="38100" y="0"/>
                </a:moveTo>
                <a:lnTo>
                  <a:pt x="3695700" y="0"/>
                </a:lnTo>
                <a:cubicBezTo>
                  <a:pt x="3716742" y="0"/>
                  <a:pt x="3733800" y="17058"/>
                  <a:pt x="3733800" y="38100"/>
                </a:cubicBezTo>
                <a:lnTo>
                  <a:pt x="3733800" y="1504954"/>
                </a:lnTo>
                <a:cubicBezTo>
                  <a:pt x="3733800" y="1547036"/>
                  <a:pt x="3699686" y="1581150"/>
                  <a:pt x="3657604" y="1581150"/>
                </a:cubicBezTo>
                <a:lnTo>
                  <a:pt x="76196" y="1581150"/>
                </a:lnTo>
                <a:cubicBezTo>
                  <a:pt x="34114" y="1581150"/>
                  <a:pt x="0" y="1547036"/>
                  <a:pt x="0" y="15049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81" name="Shape 43"/>
          <p:cNvSpPr/>
          <p:nvPr/>
        </p:nvSpPr>
        <p:spPr>
          <a:xfrm>
            <a:off x="355600" y="3457575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82" name="Shape 44"/>
          <p:cNvSpPr/>
          <p:nvPr/>
        </p:nvSpPr>
        <p:spPr>
          <a:xfrm>
            <a:off x="469900" y="3590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83" name="Shape 45"/>
          <p:cNvSpPr/>
          <p:nvPr/>
        </p:nvSpPr>
        <p:spPr>
          <a:xfrm>
            <a:off x="587772" y="3695700"/>
            <a:ext cx="150019" cy="171450"/>
          </a:xfrm>
          <a:custGeom>
            <a:avLst/>
            <a:gdLst/>
            <a:ahLst/>
            <a:cxnLst/>
            <a:rect l="l" t="t" r="r" b="b"/>
            <a:pathLst>
              <a:path w="150019" h="171450">
                <a:moveTo>
                  <a:pt x="150019" y="68915"/>
                </a:moveTo>
                <a:cubicBezTo>
                  <a:pt x="145063" y="72197"/>
                  <a:pt x="139370" y="74842"/>
                  <a:pt x="133443" y="76952"/>
                </a:cubicBezTo>
                <a:cubicBezTo>
                  <a:pt x="117704" y="82577"/>
                  <a:pt x="97043" y="85725"/>
                  <a:pt x="75009" y="85725"/>
                </a:cubicBezTo>
                <a:cubicBezTo>
                  <a:pt x="52975" y="85725"/>
                  <a:pt x="32281" y="82544"/>
                  <a:pt x="16576" y="76952"/>
                </a:cubicBezTo>
                <a:cubicBezTo>
                  <a:pt x="10682" y="74842"/>
                  <a:pt x="4956" y="72197"/>
                  <a:pt x="0" y="68915"/>
                </a:cubicBezTo>
                <a:lnTo>
                  <a:pt x="0" y="96441"/>
                </a:lnTo>
                <a:cubicBezTo>
                  <a:pt x="0" y="111242"/>
                  <a:pt x="33587" y="123230"/>
                  <a:pt x="75009" y="123230"/>
                </a:cubicBezTo>
                <a:cubicBezTo>
                  <a:pt x="116432" y="123230"/>
                  <a:pt x="150019" y="111242"/>
                  <a:pt x="150019" y="96441"/>
                </a:cubicBezTo>
                <a:lnTo>
                  <a:pt x="150019" y="68915"/>
                </a:lnTo>
                <a:close/>
                <a:moveTo>
                  <a:pt x="150019" y="42863"/>
                </a:moveTo>
                <a:lnTo>
                  <a:pt x="150019" y="26789"/>
                </a:lnTo>
                <a:cubicBezTo>
                  <a:pt x="150019" y="11988"/>
                  <a:pt x="116432" y="0"/>
                  <a:pt x="75009" y="0"/>
                </a:cubicBezTo>
                <a:cubicBezTo>
                  <a:pt x="33587" y="0"/>
                  <a:pt x="0" y="11988"/>
                  <a:pt x="0" y="26789"/>
                </a:cubicBezTo>
                <a:lnTo>
                  <a:pt x="0" y="42863"/>
                </a:lnTo>
                <a:cubicBezTo>
                  <a:pt x="0" y="57663"/>
                  <a:pt x="33587" y="69652"/>
                  <a:pt x="75009" y="69652"/>
                </a:cubicBezTo>
                <a:cubicBezTo>
                  <a:pt x="116432" y="69652"/>
                  <a:pt x="150019" y="57663"/>
                  <a:pt x="150019" y="42863"/>
                </a:cubicBezTo>
                <a:close/>
                <a:moveTo>
                  <a:pt x="133443" y="130530"/>
                </a:moveTo>
                <a:cubicBezTo>
                  <a:pt x="117738" y="136122"/>
                  <a:pt x="97077" y="139303"/>
                  <a:pt x="75009" y="139303"/>
                </a:cubicBezTo>
                <a:cubicBezTo>
                  <a:pt x="52942" y="139303"/>
                  <a:pt x="32281" y="136122"/>
                  <a:pt x="16576" y="130530"/>
                </a:cubicBezTo>
                <a:cubicBezTo>
                  <a:pt x="10682" y="128420"/>
                  <a:pt x="4956" y="125775"/>
                  <a:pt x="0" y="122493"/>
                </a:cubicBezTo>
                <a:lnTo>
                  <a:pt x="0" y="144661"/>
                </a:lnTo>
                <a:cubicBezTo>
                  <a:pt x="0" y="159462"/>
                  <a:pt x="33587" y="171450"/>
                  <a:pt x="75009" y="171450"/>
                </a:cubicBezTo>
                <a:cubicBezTo>
                  <a:pt x="116432" y="171450"/>
                  <a:pt x="150019" y="159462"/>
                  <a:pt x="150019" y="144661"/>
                </a:cubicBezTo>
                <a:lnTo>
                  <a:pt x="150019" y="122493"/>
                </a:lnTo>
                <a:cubicBezTo>
                  <a:pt x="145063" y="125775"/>
                  <a:pt x="139370" y="128420"/>
                  <a:pt x="133443" y="13053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4" name="Text 46"/>
          <p:cNvSpPr/>
          <p:nvPr/>
        </p:nvSpPr>
        <p:spPr>
          <a:xfrm>
            <a:off x="927100" y="3648075"/>
            <a:ext cx="771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多数据源</a:t>
            </a:r>
            <a:endParaRPr lang="en-US" sz="1600" dirty="0"/>
          </a:p>
        </p:txBody>
      </p:sp>
      <p:sp>
        <p:nvSpPr>
          <p:cNvPr id="85" name="Shape 47"/>
          <p:cNvSpPr/>
          <p:nvPr/>
        </p:nvSpPr>
        <p:spPr>
          <a:xfrm>
            <a:off x="488950" y="40767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86" name="Text 48"/>
          <p:cNvSpPr/>
          <p:nvPr/>
        </p:nvSpPr>
        <p:spPr>
          <a:xfrm>
            <a:off x="674688" y="4048125"/>
            <a:ext cx="13716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dynamic-datasource</a:t>
            </a:r>
            <a:endParaRPr lang="en-US" sz="1600" dirty="0"/>
          </a:p>
        </p:txBody>
      </p:sp>
      <p:sp>
        <p:nvSpPr>
          <p:cNvPr id="87" name="Shape 49"/>
          <p:cNvSpPr/>
          <p:nvPr/>
        </p:nvSpPr>
        <p:spPr>
          <a:xfrm>
            <a:off x="488950" y="4305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88" name="Text 50"/>
          <p:cNvSpPr/>
          <p:nvPr/>
        </p:nvSpPr>
        <p:spPr>
          <a:xfrm>
            <a:off x="674688" y="4276725"/>
            <a:ext cx="8667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主从读写分离</a:t>
            </a:r>
            <a:endParaRPr lang="en-US" sz="1600" dirty="0"/>
          </a:p>
        </p:txBody>
      </p:sp>
      <p:sp>
        <p:nvSpPr>
          <p:cNvPr id="89" name="Shape 51"/>
          <p:cNvSpPr/>
          <p:nvPr/>
        </p:nvSpPr>
        <p:spPr>
          <a:xfrm>
            <a:off x="488950" y="4533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90" name="Text 52"/>
          <p:cNvSpPr/>
          <p:nvPr/>
        </p:nvSpPr>
        <p:spPr>
          <a:xfrm>
            <a:off x="674688" y="4505325"/>
            <a:ext cx="7334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 DB 适配</a:t>
            </a:r>
            <a:endParaRPr lang="en-US" sz="1600" dirty="0"/>
          </a:p>
        </p:txBody>
      </p:sp>
      <p:sp>
        <p:nvSpPr>
          <p:cNvPr id="91" name="Shape 53"/>
          <p:cNvSpPr/>
          <p:nvPr/>
        </p:nvSpPr>
        <p:spPr>
          <a:xfrm>
            <a:off x="488950" y="47625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92" name="Text 54"/>
          <p:cNvSpPr/>
          <p:nvPr/>
        </p:nvSpPr>
        <p:spPr>
          <a:xfrm>
            <a:off x="674688" y="47339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无缝迁移</a:t>
            </a:r>
            <a:endParaRPr lang="en-US" sz="1600" dirty="0"/>
          </a:p>
        </p:txBody>
      </p:sp>
      <p:sp>
        <p:nvSpPr>
          <p:cNvPr id="93" name="Shape 55"/>
          <p:cNvSpPr/>
          <p:nvPr/>
        </p:nvSpPr>
        <p:spPr>
          <a:xfrm>
            <a:off x="4203700" y="3457575"/>
            <a:ext cx="3733800" cy="1581150"/>
          </a:xfrm>
          <a:custGeom>
            <a:avLst/>
            <a:gdLst/>
            <a:ahLst/>
            <a:cxnLst/>
            <a:rect l="l" t="t" r="r" b="b"/>
            <a:pathLst>
              <a:path w="3733800" h="1581150">
                <a:moveTo>
                  <a:pt x="38100" y="0"/>
                </a:moveTo>
                <a:lnTo>
                  <a:pt x="3695700" y="0"/>
                </a:lnTo>
                <a:cubicBezTo>
                  <a:pt x="3716742" y="0"/>
                  <a:pt x="3733800" y="17058"/>
                  <a:pt x="3733800" y="38100"/>
                </a:cubicBezTo>
                <a:lnTo>
                  <a:pt x="3733800" y="1504954"/>
                </a:lnTo>
                <a:cubicBezTo>
                  <a:pt x="3733800" y="1547036"/>
                  <a:pt x="3699686" y="1581150"/>
                  <a:pt x="3657604" y="1581150"/>
                </a:cubicBezTo>
                <a:lnTo>
                  <a:pt x="76196" y="1581150"/>
                </a:lnTo>
                <a:cubicBezTo>
                  <a:pt x="34114" y="1581150"/>
                  <a:pt x="0" y="1547036"/>
                  <a:pt x="0" y="15049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94" name="Shape 56"/>
          <p:cNvSpPr/>
          <p:nvPr/>
        </p:nvSpPr>
        <p:spPr>
          <a:xfrm>
            <a:off x="4203700" y="3457575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95" name="Shape 57"/>
          <p:cNvSpPr/>
          <p:nvPr/>
        </p:nvSpPr>
        <p:spPr>
          <a:xfrm>
            <a:off x="4318000" y="3590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96" name="Shape 58"/>
          <p:cNvSpPr/>
          <p:nvPr/>
        </p:nvSpPr>
        <p:spPr>
          <a:xfrm>
            <a:off x="4414441" y="3695700"/>
            <a:ext cx="192881" cy="171450"/>
          </a:xfrm>
          <a:custGeom>
            <a:avLst/>
            <a:gdLst/>
            <a:ahLst/>
            <a:cxnLst/>
            <a:rect l="l" t="t" r="r" b="b"/>
            <a:pathLst>
              <a:path w="192881" h="171450">
                <a:moveTo>
                  <a:pt x="0" y="112514"/>
                </a:moveTo>
                <a:cubicBezTo>
                  <a:pt x="0" y="139136"/>
                  <a:pt x="21599" y="160734"/>
                  <a:pt x="48220" y="160734"/>
                </a:cubicBezTo>
                <a:lnTo>
                  <a:pt x="150019" y="160734"/>
                </a:lnTo>
                <a:cubicBezTo>
                  <a:pt x="173694" y="160734"/>
                  <a:pt x="192881" y="141547"/>
                  <a:pt x="192881" y="117872"/>
                </a:cubicBezTo>
                <a:cubicBezTo>
                  <a:pt x="192881" y="100593"/>
                  <a:pt x="182668" y="85692"/>
                  <a:pt x="167934" y="78927"/>
                </a:cubicBezTo>
                <a:cubicBezTo>
                  <a:pt x="170178" y="74541"/>
                  <a:pt x="171450" y="69551"/>
                  <a:pt x="171450" y="64294"/>
                </a:cubicBezTo>
                <a:cubicBezTo>
                  <a:pt x="171450" y="46546"/>
                  <a:pt x="157051" y="32147"/>
                  <a:pt x="139303" y="32147"/>
                </a:cubicBezTo>
                <a:cubicBezTo>
                  <a:pt x="133376" y="32147"/>
                  <a:pt x="127851" y="33754"/>
                  <a:pt x="123096" y="36534"/>
                </a:cubicBezTo>
                <a:cubicBezTo>
                  <a:pt x="115026" y="21197"/>
                  <a:pt x="98919" y="10716"/>
                  <a:pt x="80367" y="10716"/>
                </a:cubicBezTo>
                <a:cubicBezTo>
                  <a:pt x="53746" y="10716"/>
                  <a:pt x="32147" y="32314"/>
                  <a:pt x="32147" y="58936"/>
                </a:cubicBezTo>
                <a:cubicBezTo>
                  <a:pt x="32147" y="61615"/>
                  <a:pt x="32381" y="64260"/>
                  <a:pt x="32783" y="66805"/>
                </a:cubicBezTo>
                <a:cubicBezTo>
                  <a:pt x="13729" y="73235"/>
                  <a:pt x="0" y="91284"/>
                  <a:pt x="0" y="112514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97" name="Text 59"/>
          <p:cNvSpPr/>
          <p:nvPr/>
        </p:nvSpPr>
        <p:spPr>
          <a:xfrm>
            <a:off x="4775200" y="3648075"/>
            <a:ext cx="771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对象存储</a:t>
            </a:r>
            <a:endParaRPr lang="en-US" sz="1600" dirty="0"/>
          </a:p>
        </p:txBody>
      </p:sp>
      <p:sp>
        <p:nvSpPr>
          <p:cNvPr id="98" name="Shape 60"/>
          <p:cNvSpPr/>
          <p:nvPr/>
        </p:nvSpPr>
        <p:spPr>
          <a:xfrm>
            <a:off x="4337050" y="40767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99" name="Text 61"/>
          <p:cNvSpPr/>
          <p:nvPr/>
        </p:nvSpPr>
        <p:spPr>
          <a:xfrm>
            <a:off x="4522788" y="4048125"/>
            <a:ext cx="10763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MinIO + 云 OSS</a:t>
            </a:r>
            <a:endParaRPr lang="en-US" sz="1600" dirty="0"/>
          </a:p>
        </p:txBody>
      </p:sp>
      <p:sp>
        <p:nvSpPr>
          <p:cNvPr id="100" name="Shape 62"/>
          <p:cNvSpPr/>
          <p:nvPr/>
        </p:nvSpPr>
        <p:spPr>
          <a:xfrm>
            <a:off x="4337050" y="4305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01" name="Text 63"/>
          <p:cNvSpPr/>
          <p:nvPr/>
        </p:nvSpPr>
        <p:spPr>
          <a:xfrm>
            <a:off x="4522788" y="4276725"/>
            <a:ext cx="6572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报告/快照</a:t>
            </a:r>
            <a:endParaRPr lang="en-US" sz="1600" dirty="0"/>
          </a:p>
        </p:txBody>
      </p:sp>
      <p:sp>
        <p:nvSpPr>
          <p:cNvPr id="102" name="Shape 64"/>
          <p:cNvSpPr/>
          <p:nvPr/>
        </p:nvSpPr>
        <p:spPr>
          <a:xfrm>
            <a:off x="4337050" y="4533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03" name="Text 65"/>
          <p:cNvSpPr/>
          <p:nvPr/>
        </p:nvSpPr>
        <p:spPr>
          <a:xfrm>
            <a:off x="4522788" y="45053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文档归档</a:t>
            </a:r>
            <a:endParaRPr lang="en-US" sz="1600" dirty="0"/>
          </a:p>
        </p:txBody>
      </p:sp>
      <p:sp>
        <p:nvSpPr>
          <p:cNvPr id="104" name="Shape 66"/>
          <p:cNvSpPr/>
          <p:nvPr/>
        </p:nvSpPr>
        <p:spPr>
          <a:xfrm>
            <a:off x="4337050" y="47625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05" name="Text 67"/>
          <p:cNvSpPr/>
          <p:nvPr/>
        </p:nvSpPr>
        <p:spPr>
          <a:xfrm>
            <a:off x="4522788" y="47339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数据共享</a:t>
            </a:r>
            <a:endParaRPr lang="en-US" sz="1600" dirty="0"/>
          </a:p>
        </p:txBody>
      </p:sp>
      <p:sp>
        <p:nvSpPr>
          <p:cNvPr id="106" name="Shape 68"/>
          <p:cNvSpPr/>
          <p:nvPr/>
        </p:nvSpPr>
        <p:spPr>
          <a:xfrm>
            <a:off x="8051800" y="3457575"/>
            <a:ext cx="3733800" cy="1581150"/>
          </a:xfrm>
          <a:custGeom>
            <a:avLst/>
            <a:gdLst/>
            <a:ahLst/>
            <a:cxnLst/>
            <a:rect l="l" t="t" r="r" b="b"/>
            <a:pathLst>
              <a:path w="3733800" h="1581150">
                <a:moveTo>
                  <a:pt x="38100" y="0"/>
                </a:moveTo>
                <a:lnTo>
                  <a:pt x="3695700" y="0"/>
                </a:lnTo>
                <a:cubicBezTo>
                  <a:pt x="3716742" y="0"/>
                  <a:pt x="3733800" y="17058"/>
                  <a:pt x="3733800" y="38100"/>
                </a:cubicBezTo>
                <a:lnTo>
                  <a:pt x="3733800" y="1504954"/>
                </a:lnTo>
                <a:cubicBezTo>
                  <a:pt x="3733800" y="1547036"/>
                  <a:pt x="3699686" y="1581150"/>
                  <a:pt x="3657604" y="1581150"/>
                </a:cubicBezTo>
                <a:lnTo>
                  <a:pt x="76196" y="1581150"/>
                </a:lnTo>
                <a:cubicBezTo>
                  <a:pt x="34114" y="1581150"/>
                  <a:pt x="0" y="1547036"/>
                  <a:pt x="0" y="1504954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07" name="Shape 69"/>
          <p:cNvSpPr/>
          <p:nvPr/>
        </p:nvSpPr>
        <p:spPr>
          <a:xfrm>
            <a:off x="8051800" y="3457575"/>
            <a:ext cx="3733800" cy="38100"/>
          </a:xfrm>
          <a:custGeom>
            <a:avLst/>
            <a:gdLst/>
            <a:ahLst/>
            <a:cxnLst/>
            <a:rect l="l" t="t" r="r" b="b"/>
            <a:pathLst>
              <a:path w="3733800" h="38100">
                <a:moveTo>
                  <a:pt x="38100" y="0"/>
                </a:moveTo>
                <a:lnTo>
                  <a:pt x="3695700" y="0"/>
                </a:lnTo>
                <a:cubicBezTo>
                  <a:pt x="3716728" y="0"/>
                  <a:pt x="3733800" y="17072"/>
                  <a:pt x="3733800" y="38100"/>
                </a:cubicBezTo>
                <a:lnTo>
                  <a:pt x="3733800" y="38100"/>
                </a:lnTo>
                <a:lnTo>
                  <a:pt x="0" y="38100"/>
                </a:ln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108" name="Shape 70"/>
          <p:cNvSpPr/>
          <p:nvPr/>
        </p:nvSpPr>
        <p:spPr>
          <a:xfrm>
            <a:off x="8166100" y="3590925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109" name="Shape 71"/>
          <p:cNvSpPr/>
          <p:nvPr/>
        </p:nvSpPr>
        <p:spPr>
          <a:xfrm>
            <a:off x="8273256" y="3695700"/>
            <a:ext cx="171450" cy="171450"/>
          </a:xfrm>
          <a:custGeom>
            <a:avLst/>
            <a:gdLst/>
            <a:ahLst/>
            <a:cxnLst/>
            <a:rect l="l" t="t" r="r" b="b"/>
            <a:pathLst>
              <a:path w="171450" h="171450">
                <a:moveTo>
                  <a:pt x="21431" y="21431"/>
                </a:moveTo>
                <a:cubicBezTo>
                  <a:pt x="21431" y="15504"/>
                  <a:pt x="16643" y="10716"/>
                  <a:pt x="10716" y="10716"/>
                </a:cubicBezTo>
                <a:cubicBezTo>
                  <a:pt x="4789" y="10716"/>
                  <a:pt x="0" y="15504"/>
                  <a:pt x="0" y="21431"/>
                </a:cubicBezTo>
                <a:lnTo>
                  <a:pt x="0" y="133945"/>
                </a:lnTo>
                <a:cubicBezTo>
                  <a:pt x="0" y="148746"/>
                  <a:pt x="11988" y="160734"/>
                  <a:pt x="26789" y="160734"/>
                </a:cubicBezTo>
                <a:lnTo>
                  <a:pt x="160734" y="160734"/>
                </a:lnTo>
                <a:cubicBezTo>
                  <a:pt x="166661" y="160734"/>
                  <a:pt x="171450" y="155946"/>
                  <a:pt x="171450" y="150019"/>
                </a:cubicBezTo>
                <a:cubicBezTo>
                  <a:pt x="171450" y="144092"/>
                  <a:pt x="166661" y="139303"/>
                  <a:pt x="160734" y="139303"/>
                </a:cubicBezTo>
                <a:lnTo>
                  <a:pt x="26789" y="139303"/>
                </a:lnTo>
                <a:cubicBezTo>
                  <a:pt x="23842" y="139303"/>
                  <a:pt x="21431" y="136892"/>
                  <a:pt x="21431" y="133945"/>
                </a:cubicBezTo>
                <a:lnTo>
                  <a:pt x="21431" y="21431"/>
                </a:lnTo>
                <a:close/>
                <a:moveTo>
                  <a:pt x="157587" y="50430"/>
                </a:moveTo>
                <a:cubicBezTo>
                  <a:pt x="161772" y="46245"/>
                  <a:pt x="161772" y="39447"/>
                  <a:pt x="157587" y="35261"/>
                </a:cubicBezTo>
                <a:cubicBezTo>
                  <a:pt x="153401" y="31075"/>
                  <a:pt x="146603" y="31075"/>
                  <a:pt x="142417" y="35261"/>
                </a:cubicBezTo>
                <a:lnTo>
                  <a:pt x="107156" y="70556"/>
                </a:lnTo>
                <a:lnTo>
                  <a:pt x="87935" y="51368"/>
                </a:lnTo>
                <a:cubicBezTo>
                  <a:pt x="83749" y="47182"/>
                  <a:pt x="76952" y="47182"/>
                  <a:pt x="72766" y="51368"/>
                </a:cubicBezTo>
                <a:lnTo>
                  <a:pt x="40619" y="83515"/>
                </a:lnTo>
                <a:cubicBezTo>
                  <a:pt x="36433" y="87701"/>
                  <a:pt x="36433" y="94498"/>
                  <a:pt x="40619" y="98684"/>
                </a:cubicBezTo>
                <a:cubicBezTo>
                  <a:pt x="44805" y="102870"/>
                  <a:pt x="51602" y="102870"/>
                  <a:pt x="55788" y="98684"/>
                </a:cubicBezTo>
                <a:lnTo>
                  <a:pt x="80367" y="74105"/>
                </a:lnTo>
                <a:lnTo>
                  <a:pt x="99588" y="93326"/>
                </a:lnTo>
                <a:cubicBezTo>
                  <a:pt x="103774" y="97512"/>
                  <a:pt x="110572" y="97512"/>
                  <a:pt x="114758" y="93326"/>
                </a:cubicBezTo>
                <a:lnTo>
                  <a:pt x="157620" y="50464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0" name="Text 72"/>
          <p:cNvSpPr/>
          <p:nvPr/>
        </p:nvSpPr>
        <p:spPr>
          <a:xfrm>
            <a:off x="8623300" y="3648075"/>
            <a:ext cx="771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可观测性</a:t>
            </a:r>
            <a:endParaRPr lang="en-US" sz="1600" dirty="0"/>
          </a:p>
        </p:txBody>
      </p:sp>
      <p:sp>
        <p:nvSpPr>
          <p:cNvPr id="111" name="Shape 73"/>
          <p:cNvSpPr/>
          <p:nvPr/>
        </p:nvSpPr>
        <p:spPr>
          <a:xfrm>
            <a:off x="8185150" y="40767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112" name="Text 74"/>
          <p:cNvSpPr/>
          <p:nvPr/>
        </p:nvSpPr>
        <p:spPr>
          <a:xfrm>
            <a:off x="8370888" y="4048125"/>
            <a:ext cx="11144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SkyWalking 追踪</a:t>
            </a:r>
            <a:endParaRPr lang="en-US" sz="1600" dirty="0"/>
          </a:p>
        </p:txBody>
      </p:sp>
      <p:sp>
        <p:nvSpPr>
          <p:cNvPr id="113" name="Shape 75"/>
          <p:cNvSpPr/>
          <p:nvPr/>
        </p:nvSpPr>
        <p:spPr>
          <a:xfrm>
            <a:off x="8185150" y="43053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114" name="Text 76"/>
          <p:cNvSpPr/>
          <p:nvPr/>
        </p:nvSpPr>
        <p:spPr>
          <a:xfrm>
            <a:off x="8370888" y="4276725"/>
            <a:ext cx="12668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SpringBoot-Admin</a:t>
            </a:r>
            <a:endParaRPr lang="en-US" sz="1600" dirty="0"/>
          </a:p>
        </p:txBody>
      </p:sp>
      <p:sp>
        <p:nvSpPr>
          <p:cNvPr id="115" name="Shape 77"/>
          <p:cNvSpPr/>
          <p:nvPr/>
        </p:nvSpPr>
        <p:spPr>
          <a:xfrm>
            <a:off x="8185150" y="45339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116" name="Text 78"/>
          <p:cNvSpPr/>
          <p:nvPr/>
        </p:nvSpPr>
        <p:spPr>
          <a:xfrm>
            <a:off x="8370888" y="45053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链路监控</a:t>
            </a:r>
            <a:endParaRPr lang="en-US" sz="1600" dirty="0"/>
          </a:p>
        </p:txBody>
      </p:sp>
      <p:sp>
        <p:nvSpPr>
          <p:cNvPr id="117" name="Shape 79"/>
          <p:cNvSpPr/>
          <p:nvPr/>
        </p:nvSpPr>
        <p:spPr>
          <a:xfrm>
            <a:off x="8185150" y="4762500"/>
            <a:ext cx="133350" cy="133350"/>
          </a:xfrm>
          <a:custGeom>
            <a:avLst/>
            <a:gdLst/>
            <a:ahLst/>
            <a:cxnLst/>
            <a:rect l="l" t="t" r="r" b="b"/>
            <a:pathLst>
              <a:path w="133350" h="133350">
                <a:moveTo>
                  <a:pt x="66675" y="133350"/>
                </a:moveTo>
                <a:cubicBezTo>
                  <a:pt x="103474" y="133350"/>
                  <a:pt x="133350" y="103474"/>
                  <a:pt x="133350" y="66675"/>
                </a:cubicBezTo>
                <a:cubicBezTo>
                  <a:pt x="133350" y="29876"/>
                  <a:pt x="103474" y="0"/>
                  <a:pt x="66675" y="0"/>
                </a:cubicBezTo>
                <a:cubicBezTo>
                  <a:pt x="29876" y="0"/>
                  <a:pt x="0" y="29876"/>
                  <a:pt x="0" y="66675"/>
                </a:cubicBezTo>
                <a:cubicBezTo>
                  <a:pt x="0" y="103474"/>
                  <a:pt x="29876" y="133350"/>
                  <a:pt x="66675" y="133350"/>
                </a:cubicBezTo>
                <a:close/>
                <a:moveTo>
                  <a:pt x="88657" y="55398"/>
                </a:moveTo>
                <a:lnTo>
                  <a:pt x="67821" y="88735"/>
                </a:lnTo>
                <a:cubicBezTo>
                  <a:pt x="66727" y="90480"/>
                  <a:pt x="64852" y="91574"/>
                  <a:pt x="62794" y="91678"/>
                </a:cubicBezTo>
                <a:cubicBezTo>
                  <a:pt x="60737" y="91782"/>
                  <a:pt x="58757" y="90845"/>
                  <a:pt x="57533" y="89178"/>
                </a:cubicBezTo>
                <a:lnTo>
                  <a:pt x="45032" y="72509"/>
                </a:lnTo>
                <a:cubicBezTo>
                  <a:pt x="42948" y="69748"/>
                  <a:pt x="43521" y="65842"/>
                  <a:pt x="46282" y="63758"/>
                </a:cubicBezTo>
                <a:cubicBezTo>
                  <a:pt x="49043" y="61674"/>
                  <a:pt x="52949" y="62247"/>
                  <a:pt x="55033" y="65008"/>
                </a:cubicBezTo>
                <a:lnTo>
                  <a:pt x="62065" y="74384"/>
                </a:lnTo>
                <a:lnTo>
                  <a:pt x="78057" y="48782"/>
                </a:lnTo>
                <a:cubicBezTo>
                  <a:pt x="79880" y="45865"/>
                  <a:pt x="83734" y="44954"/>
                  <a:pt x="86678" y="46803"/>
                </a:cubicBezTo>
                <a:cubicBezTo>
                  <a:pt x="89621" y="48652"/>
                  <a:pt x="90506" y="52481"/>
                  <a:pt x="88657" y="55424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118" name="Text 80"/>
          <p:cNvSpPr/>
          <p:nvPr/>
        </p:nvSpPr>
        <p:spPr>
          <a:xfrm>
            <a:off x="8370888" y="4733925"/>
            <a:ext cx="6000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性能分析</a:t>
            </a:r>
            <a:endParaRPr lang="en-US" sz="1600" dirty="0"/>
          </a:p>
        </p:txBody>
      </p:sp>
      <p:sp>
        <p:nvSpPr>
          <p:cNvPr id="119" name="Shape 81"/>
          <p:cNvSpPr/>
          <p:nvPr/>
        </p:nvSpPr>
        <p:spPr>
          <a:xfrm>
            <a:off x="355600" y="5191125"/>
            <a:ext cx="11430000" cy="1562100"/>
          </a:xfrm>
          <a:custGeom>
            <a:avLst/>
            <a:gdLst/>
            <a:ahLst/>
            <a:cxnLst/>
            <a:rect l="l" t="t" r="r" b="b"/>
            <a:pathLst>
              <a:path w="11430000" h="1562100">
                <a:moveTo>
                  <a:pt x="76199" y="0"/>
                </a:moveTo>
                <a:lnTo>
                  <a:pt x="11353801" y="0"/>
                </a:lnTo>
                <a:cubicBezTo>
                  <a:pt x="11395884" y="0"/>
                  <a:pt x="11430000" y="34116"/>
                  <a:pt x="11430000" y="76199"/>
                </a:cubicBezTo>
                <a:lnTo>
                  <a:pt x="11430000" y="1485901"/>
                </a:lnTo>
                <a:cubicBezTo>
                  <a:pt x="11430000" y="1527984"/>
                  <a:pt x="11395884" y="1562100"/>
                  <a:pt x="11353801" y="1562100"/>
                </a:cubicBezTo>
                <a:lnTo>
                  <a:pt x="76199" y="1562100"/>
                </a:lnTo>
                <a:cubicBezTo>
                  <a:pt x="34116" y="1562100"/>
                  <a:pt x="0" y="1527984"/>
                  <a:pt x="0" y="14859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2E3440"/>
          </a:solidFill>
        </p:spPr>
      </p:sp>
      <p:sp>
        <p:nvSpPr>
          <p:cNvPr id="120" name="Shape 82"/>
          <p:cNvSpPr/>
          <p:nvPr/>
        </p:nvSpPr>
        <p:spPr>
          <a:xfrm>
            <a:off x="508000" y="53435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121" name="Shape 83"/>
          <p:cNvSpPr/>
          <p:nvPr/>
        </p:nvSpPr>
        <p:spPr>
          <a:xfrm>
            <a:off x="622300" y="5457825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14300" y="0"/>
                </a:moveTo>
                <a:cubicBezTo>
                  <a:pt x="116354" y="0"/>
                  <a:pt x="118408" y="446"/>
                  <a:pt x="120283" y="1295"/>
                </a:cubicBezTo>
                <a:lnTo>
                  <a:pt x="204401" y="36969"/>
                </a:lnTo>
                <a:cubicBezTo>
                  <a:pt x="214223" y="41121"/>
                  <a:pt x="221546" y="50810"/>
                  <a:pt x="221501" y="62508"/>
                </a:cubicBezTo>
                <a:cubicBezTo>
                  <a:pt x="221278" y="106799"/>
                  <a:pt x="203061" y="187836"/>
                  <a:pt x="126132" y="224671"/>
                </a:cubicBezTo>
                <a:cubicBezTo>
                  <a:pt x="118676" y="228243"/>
                  <a:pt x="110014" y="228243"/>
                  <a:pt x="102557" y="224671"/>
                </a:cubicBezTo>
                <a:cubicBezTo>
                  <a:pt x="25584" y="187836"/>
                  <a:pt x="7412" y="106799"/>
                  <a:pt x="7188" y="62508"/>
                </a:cubicBezTo>
                <a:cubicBezTo>
                  <a:pt x="7144" y="50810"/>
                  <a:pt x="14466" y="41121"/>
                  <a:pt x="24289" y="36969"/>
                </a:cubicBezTo>
                <a:lnTo>
                  <a:pt x="108362" y="1295"/>
                </a:lnTo>
                <a:cubicBezTo>
                  <a:pt x="110237" y="446"/>
                  <a:pt x="112246" y="0"/>
                  <a:pt x="114300" y="0"/>
                </a:cubicBezTo>
                <a:close/>
                <a:moveTo>
                  <a:pt x="114300" y="29825"/>
                </a:moveTo>
                <a:lnTo>
                  <a:pt x="114300" y="198641"/>
                </a:lnTo>
                <a:cubicBezTo>
                  <a:pt x="175915" y="168816"/>
                  <a:pt x="192479" y="102736"/>
                  <a:pt x="192881" y="63178"/>
                </a:cubicBezTo>
                <a:lnTo>
                  <a:pt x="114300" y="29870"/>
                </a:lnTo>
                <a:lnTo>
                  <a:pt x="114300" y="29870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2" name="Text 84"/>
          <p:cNvSpPr/>
          <p:nvPr/>
        </p:nvSpPr>
        <p:spPr>
          <a:xfrm>
            <a:off x="1079500" y="5419725"/>
            <a:ext cx="1028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架构保障</a:t>
            </a:r>
            <a:endParaRPr lang="en-US" sz="1600" dirty="0"/>
          </a:p>
        </p:txBody>
      </p:sp>
      <p:sp>
        <p:nvSpPr>
          <p:cNvPr id="123" name="Shape 85"/>
          <p:cNvSpPr/>
          <p:nvPr/>
        </p:nvSpPr>
        <p:spPr>
          <a:xfrm>
            <a:off x="508000" y="5915025"/>
            <a:ext cx="3609975" cy="685800"/>
          </a:xfrm>
          <a:custGeom>
            <a:avLst/>
            <a:gdLst/>
            <a:ahLst/>
            <a:cxnLst/>
            <a:rect l="l" t="t" r="r" b="b"/>
            <a:pathLst>
              <a:path w="3609975" h="685800">
                <a:moveTo>
                  <a:pt x="76199" y="0"/>
                </a:moveTo>
                <a:lnTo>
                  <a:pt x="3533776" y="0"/>
                </a:lnTo>
                <a:cubicBezTo>
                  <a:pt x="3575859" y="0"/>
                  <a:pt x="3609975" y="34116"/>
                  <a:pt x="3609975" y="76199"/>
                </a:cubicBezTo>
                <a:lnTo>
                  <a:pt x="3609975" y="609601"/>
                </a:lnTo>
                <a:cubicBezTo>
                  <a:pt x="3609975" y="651684"/>
                  <a:pt x="3575859" y="685800"/>
                  <a:pt x="353377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24" name="Text 86"/>
          <p:cNvSpPr/>
          <p:nvPr/>
        </p:nvSpPr>
        <p:spPr>
          <a:xfrm>
            <a:off x="622300" y="6029325"/>
            <a:ext cx="34575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高可用</a:t>
            </a:r>
            <a:endParaRPr lang="en-US" sz="1600" dirty="0"/>
          </a:p>
        </p:txBody>
      </p:sp>
      <p:sp>
        <p:nvSpPr>
          <p:cNvPr id="125" name="Text 87"/>
          <p:cNvSpPr/>
          <p:nvPr/>
        </p:nvSpPr>
        <p:spPr>
          <a:xfrm>
            <a:off x="622300" y="6296025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从入口到数据全链路保障</a:t>
            </a:r>
            <a:endParaRPr lang="en-US" sz="1600" dirty="0"/>
          </a:p>
        </p:txBody>
      </p:sp>
      <p:sp>
        <p:nvSpPr>
          <p:cNvPr id="126" name="Shape 88"/>
          <p:cNvSpPr/>
          <p:nvPr/>
        </p:nvSpPr>
        <p:spPr>
          <a:xfrm>
            <a:off x="4267200" y="5915025"/>
            <a:ext cx="3609975" cy="685800"/>
          </a:xfrm>
          <a:custGeom>
            <a:avLst/>
            <a:gdLst/>
            <a:ahLst/>
            <a:cxnLst/>
            <a:rect l="l" t="t" r="r" b="b"/>
            <a:pathLst>
              <a:path w="3609975" h="685800">
                <a:moveTo>
                  <a:pt x="76199" y="0"/>
                </a:moveTo>
                <a:lnTo>
                  <a:pt x="3533776" y="0"/>
                </a:lnTo>
                <a:cubicBezTo>
                  <a:pt x="3575859" y="0"/>
                  <a:pt x="3609975" y="34116"/>
                  <a:pt x="3609975" y="76199"/>
                </a:cubicBezTo>
                <a:lnTo>
                  <a:pt x="3609975" y="609601"/>
                </a:lnTo>
                <a:cubicBezTo>
                  <a:pt x="3609975" y="651684"/>
                  <a:pt x="3575859" y="685800"/>
                  <a:pt x="353377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27" name="Text 89"/>
          <p:cNvSpPr/>
          <p:nvPr/>
        </p:nvSpPr>
        <p:spPr>
          <a:xfrm>
            <a:off x="4381500" y="6029325"/>
            <a:ext cx="34575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可扩展</a:t>
            </a:r>
            <a:endParaRPr lang="en-US" sz="1600" dirty="0"/>
          </a:p>
        </p:txBody>
      </p:sp>
      <p:sp>
        <p:nvSpPr>
          <p:cNvPr id="128" name="Text 90"/>
          <p:cNvSpPr/>
          <p:nvPr/>
        </p:nvSpPr>
        <p:spPr>
          <a:xfrm>
            <a:off x="4381500" y="6296025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水平扩容与多源适配</a:t>
            </a:r>
            <a:endParaRPr lang="en-US" sz="1600" dirty="0"/>
          </a:p>
        </p:txBody>
      </p:sp>
      <p:sp>
        <p:nvSpPr>
          <p:cNvPr id="129" name="Shape 91"/>
          <p:cNvSpPr/>
          <p:nvPr/>
        </p:nvSpPr>
        <p:spPr>
          <a:xfrm>
            <a:off x="8026400" y="5915025"/>
            <a:ext cx="3609975" cy="685800"/>
          </a:xfrm>
          <a:custGeom>
            <a:avLst/>
            <a:gdLst/>
            <a:ahLst/>
            <a:cxnLst/>
            <a:rect l="l" t="t" r="r" b="b"/>
            <a:pathLst>
              <a:path w="3609975" h="685800">
                <a:moveTo>
                  <a:pt x="76199" y="0"/>
                </a:moveTo>
                <a:lnTo>
                  <a:pt x="3533776" y="0"/>
                </a:lnTo>
                <a:cubicBezTo>
                  <a:pt x="3575859" y="0"/>
                  <a:pt x="3609975" y="34116"/>
                  <a:pt x="3609975" y="76199"/>
                </a:cubicBezTo>
                <a:lnTo>
                  <a:pt x="3609975" y="609601"/>
                </a:lnTo>
                <a:cubicBezTo>
                  <a:pt x="3609975" y="651684"/>
                  <a:pt x="3575859" y="685800"/>
                  <a:pt x="353377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FFFFFF">
              <a:alpha val="20000"/>
            </a:srgbClr>
          </a:solidFill>
        </p:spPr>
      </p:sp>
      <p:sp>
        <p:nvSpPr>
          <p:cNvPr id="130" name="Text 92"/>
          <p:cNvSpPr/>
          <p:nvPr/>
        </p:nvSpPr>
        <p:spPr>
          <a:xfrm>
            <a:off x="8140700" y="6029325"/>
            <a:ext cx="345757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可观测</a:t>
            </a:r>
            <a:endParaRPr lang="en-US" sz="1600" dirty="0"/>
          </a:p>
        </p:txBody>
      </p:sp>
      <p:sp>
        <p:nvSpPr>
          <p:cNvPr id="131" name="Text 93"/>
          <p:cNvSpPr/>
          <p:nvPr/>
        </p:nvSpPr>
        <p:spPr>
          <a:xfrm>
            <a:off x="8140700" y="6296025"/>
            <a:ext cx="34480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监控+追踪快速定位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242241" y="2045563"/>
            <a:ext cx="5707518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能展功示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/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240030" y="1086485"/>
            <a:ext cx="11636375" cy="2222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250" b="1" dirty="0">
                <a:solidFill>
                  <a:srgbClr val="5E81AC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数据、知识、报告统一入口</a:t>
            </a:r>
            <a:endParaRPr lang="en-US" sz="1600" dirty="0"/>
          </a:p>
        </p:txBody>
      </p:sp>
      <p:sp>
        <p:nvSpPr>
          <p:cNvPr id="40" name="Shape 2"/>
          <p:cNvSpPr/>
          <p:nvPr/>
        </p:nvSpPr>
        <p:spPr>
          <a:xfrm>
            <a:off x="240030" y="1428750"/>
            <a:ext cx="762000" cy="31750"/>
          </a:xfrm>
          <a:custGeom>
            <a:avLst/>
            <a:gdLst/>
            <a:ahLst/>
            <a:cxnLst/>
            <a:rect l="l" t="t" r="r" b="b"/>
            <a:pathLst>
              <a:path w="762000" h="31750">
                <a:moveTo>
                  <a:pt x="0" y="0"/>
                </a:moveTo>
                <a:lnTo>
                  <a:pt x="762000" y="0"/>
                </a:lnTo>
                <a:lnTo>
                  <a:pt x="762000" y="31750"/>
                </a:lnTo>
                <a:lnTo>
                  <a:pt x="0" y="3175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41" name="Shape 3"/>
          <p:cNvSpPr/>
          <p:nvPr/>
        </p:nvSpPr>
        <p:spPr>
          <a:xfrm>
            <a:off x="240030" y="1587500"/>
            <a:ext cx="5715000" cy="2571750"/>
          </a:xfrm>
          <a:custGeom>
            <a:avLst/>
            <a:gdLst/>
            <a:ahLst/>
            <a:cxnLst/>
            <a:rect l="l" t="t" r="r" b="b"/>
            <a:pathLst>
              <a:path w="5715000" h="2571750">
                <a:moveTo>
                  <a:pt x="63497" y="0"/>
                </a:moveTo>
                <a:lnTo>
                  <a:pt x="5651503" y="0"/>
                </a:lnTo>
                <a:cubicBezTo>
                  <a:pt x="5686572" y="0"/>
                  <a:pt x="5715000" y="28428"/>
                  <a:pt x="5715000" y="63497"/>
                </a:cubicBezTo>
                <a:lnTo>
                  <a:pt x="5715000" y="2508253"/>
                </a:lnTo>
                <a:cubicBezTo>
                  <a:pt x="5715000" y="2543322"/>
                  <a:pt x="5686572" y="2571750"/>
                  <a:pt x="5651503" y="2571750"/>
                </a:cubicBezTo>
                <a:lnTo>
                  <a:pt x="63497" y="2571750"/>
                </a:lnTo>
                <a:cubicBezTo>
                  <a:pt x="28428" y="2571750"/>
                  <a:pt x="0" y="2543322"/>
                  <a:pt x="0" y="2508253"/>
                </a:cubicBezTo>
                <a:lnTo>
                  <a:pt x="0" y="63497"/>
                </a:lnTo>
                <a:cubicBezTo>
                  <a:pt x="0" y="28428"/>
                  <a:pt x="28428" y="0"/>
                  <a:pt x="63497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42" name="Shape 4"/>
          <p:cNvSpPr/>
          <p:nvPr/>
        </p:nvSpPr>
        <p:spPr>
          <a:xfrm>
            <a:off x="367030" y="171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3" name="Shape 5"/>
          <p:cNvSpPr/>
          <p:nvPr/>
        </p:nvSpPr>
        <p:spPr>
          <a:xfrm>
            <a:off x="478155" y="1825625"/>
            <a:ext cx="158750" cy="158750"/>
          </a:xfrm>
          <a:custGeom>
            <a:avLst/>
            <a:gdLst/>
            <a:ahLst/>
            <a:cxnLst/>
            <a:rect l="l" t="t" r="r" b="b"/>
            <a:pathLst>
              <a:path w="158750" h="158750">
                <a:moveTo>
                  <a:pt x="0" y="79375"/>
                </a:moveTo>
                <a:cubicBezTo>
                  <a:pt x="0" y="35567"/>
                  <a:pt x="35567" y="0"/>
                  <a:pt x="79375" y="0"/>
                </a:cubicBezTo>
                <a:cubicBezTo>
                  <a:pt x="123183" y="0"/>
                  <a:pt x="158750" y="35567"/>
                  <a:pt x="158750" y="79375"/>
                </a:cubicBezTo>
                <a:cubicBezTo>
                  <a:pt x="158750" y="123183"/>
                  <a:pt x="123183" y="158750"/>
                  <a:pt x="79375" y="158750"/>
                </a:cubicBezTo>
                <a:cubicBezTo>
                  <a:pt x="35567" y="158750"/>
                  <a:pt x="0" y="123183"/>
                  <a:pt x="0" y="79375"/>
                </a:cubicBezTo>
                <a:close/>
                <a:moveTo>
                  <a:pt x="89297" y="29766"/>
                </a:moveTo>
                <a:cubicBezTo>
                  <a:pt x="89297" y="24290"/>
                  <a:pt x="84851" y="19844"/>
                  <a:pt x="79375" y="19844"/>
                </a:cubicBezTo>
                <a:cubicBezTo>
                  <a:pt x="73899" y="19844"/>
                  <a:pt x="69453" y="24290"/>
                  <a:pt x="69453" y="29766"/>
                </a:cubicBezTo>
                <a:cubicBezTo>
                  <a:pt x="69453" y="35242"/>
                  <a:pt x="73899" y="39688"/>
                  <a:pt x="79375" y="39688"/>
                </a:cubicBezTo>
                <a:cubicBezTo>
                  <a:pt x="84851" y="39688"/>
                  <a:pt x="89297" y="35242"/>
                  <a:pt x="89297" y="29766"/>
                </a:cubicBezTo>
                <a:close/>
                <a:moveTo>
                  <a:pt x="79375" y="128984"/>
                </a:moveTo>
                <a:cubicBezTo>
                  <a:pt x="90320" y="128984"/>
                  <a:pt x="99219" y="120086"/>
                  <a:pt x="99219" y="109141"/>
                </a:cubicBezTo>
                <a:cubicBezTo>
                  <a:pt x="99219" y="104118"/>
                  <a:pt x="97358" y="99498"/>
                  <a:pt x="94258" y="96025"/>
                </a:cubicBezTo>
                <a:lnTo>
                  <a:pt x="115807" y="52958"/>
                </a:lnTo>
                <a:cubicBezTo>
                  <a:pt x="117636" y="49268"/>
                  <a:pt x="116148" y="44803"/>
                  <a:pt x="112489" y="42974"/>
                </a:cubicBezTo>
                <a:cubicBezTo>
                  <a:pt x="108831" y="41145"/>
                  <a:pt x="104335" y="42633"/>
                  <a:pt x="102505" y="46292"/>
                </a:cubicBezTo>
                <a:lnTo>
                  <a:pt x="80956" y="89359"/>
                </a:lnTo>
                <a:cubicBezTo>
                  <a:pt x="80429" y="89328"/>
                  <a:pt x="79902" y="89297"/>
                  <a:pt x="79375" y="89297"/>
                </a:cubicBezTo>
                <a:cubicBezTo>
                  <a:pt x="68430" y="89297"/>
                  <a:pt x="59531" y="98196"/>
                  <a:pt x="59531" y="109141"/>
                </a:cubicBezTo>
                <a:cubicBezTo>
                  <a:pt x="59531" y="120086"/>
                  <a:pt x="68430" y="128984"/>
                  <a:pt x="79375" y="128984"/>
                </a:cubicBezTo>
                <a:close/>
                <a:moveTo>
                  <a:pt x="54570" y="44648"/>
                </a:moveTo>
                <a:cubicBezTo>
                  <a:pt x="54570" y="39172"/>
                  <a:pt x="50124" y="34727"/>
                  <a:pt x="44648" y="34727"/>
                </a:cubicBezTo>
                <a:cubicBezTo>
                  <a:pt x="39172" y="34727"/>
                  <a:pt x="34727" y="39172"/>
                  <a:pt x="34727" y="44648"/>
                </a:cubicBezTo>
                <a:cubicBezTo>
                  <a:pt x="34727" y="50124"/>
                  <a:pt x="39172" y="54570"/>
                  <a:pt x="44648" y="54570"/>
                </a:cubicBezTo>
                <a:cubicBezTo>
                  <a:pt x="50124" y="54570"/>
                  <a:pt x="54570" y="50124"/>
                  <a:pt x="54570" y="44648"/>
                </a:cubicBezTo>
                <a:close/>
                <a:moveTo>
                  <a:pt x="29766" y="89297"/>
                </a:moveTo>
                <a:cubicBezTo>
                  <a:pt x="35242" y="89297"/>
                  <a:pt x="39688" y="84851"/>
                  <a:pt x="39688" y="79375"/>
                </a:cubicBezTo>
                <a:cubicBezTo>
                  <a:pt x="39688" y="73899"/>
                  <a:pt x="35242" y="69453"/>
                  <a:pt x="29766" y="69453"/>
                </a:cubicBezTo>
                <a:cubicBezTo>
                  <a:pt x="24290" y="69453"/>
                  <a:pt x="19844" y="73899"/>
                  <a:pt x="19844" y="79375"/>
                </a:cubicBezTo>
                <a:cubicBezTo>
                  <a:pt x="19844" y="84851"/>
                  <a:pt x="24290" y="89297"/>
                  <a:pt x="29766" y="89297"/>
                </a:cubicBezTo>
                <a:close/>
                <a:moveTo>
                  <a:pt x="138906" y="79375"/>
                </a:moveTo>
                <a:cubicBezTo>
                  <a:pt x="138906" y="73899"/>
                  <a:pt x="134460" y="69453"/>
                  <a:pt x="128984" y="69453"/>
                </a:cubicBezTo>
                <a:cubicBezTo>
                  <a:pt x="123508" y="69453"/>
                  <a:pt x="119062" y="73899"/>
                  <a:pt x="119062" y="79375"/>
                </a:cubicBezTo>
                <a:cubicBezTo>
                  <a:pt x="119062" y="84851"/>
                  <a:pt x="123508" y="89297"/>
                  <a:pt x="128984" y="89297"/>
                </a:cubicBezTo>
                <a:cubicBezTo>
                  <a:pt x="134460" y="89297"/>
                  <a:pt x="138906" y="84851"/>
                  <a:pt x="138906" y="7937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4" name="Text 6"/>
          <p:cNvSpPr/>
          <p:nvPr/>
        </p:nvSpPr>
        <p:spPr>
          <a:xfrm>
            <a:off x="843280" y="1778000"/>
            <a:ext cx="857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治理看板</a:t>
            </a:r>
            <a:endParaRPr lang="en-US" sz="1600" dirty="0"/>
          </a:p>
        </p:txBody>
      </p:sp>
      <p:sp>
        <p:nvSpPr>
          <p:cNvPr id="45" name="Shape 7"/>
          <p:cNvSpPr/>
          <p:nvPr/>
        </p:nvSpPr>
        <p:spPr>
          <a:xfrm>
            <a:off x="367030" y="219075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6" name="Shape 8"/>
          <p:cNvSpPr/>
          <p:nvPr/>
        </p:nvSpPr>
        <p:spPr>
          <a:xfrm>
            <a:off x="478155" y="2317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26764"/>
                </a:moveTo>
                <a:lnTo>
                  <a:pt x="59779" y="21605"/>
                </a:lnTo>
                <a:cubicBezTo>
                  <a:pt x="53578" y="13022"/>
                  <a:pt x="43631" y="7938"/>
                  <a:pt x="33015" y="7938"/>
                </a:cubicBezTo>
                <a:cubicBezTo>
                  <a:pt x="14784" y="7938"/>
                  <a:pt x="0" y="22721"/>
                  <a:pt x="0" y="40953"/>
                </a:cubicBezTo>
                <a:lnTo>
                  <a:pt x="0" y="41597"/>
                </a:lnTo>
                <a:cubicBezTo>
                  <a:pt x="0" y="47451"/>
                  <a:pt x="1538" y="53504"/>
                  <a:pt x="4118" y="59531"/>
                </a:cubicBezTo>
                <a:lnTo>
                  <a:pt x="30411" y="59531"/>
                </a:lnTo>
                <a:cubicBezTo>
                  <a:pt x="31204" y="59531"/>
                  <a:pt x="31924" y="59060"/>
                  <a:pt x="32246" y="58316"/>
                </a:cubicBezTo>
                <a:lnTo>
                  <a:pt x="40134" y="39390"/>
                </a:lnTo>
                <a:cubicBezTo>
                  <a:pt x="41052" y="37207"/>
                  <a:pt x="43185" y="35768"/>
                  <a:pt x="45541" y="35719"/>
                </a:cubicBezTo>
                <a:cubicBezTo>
                  <a:pt x="47898" y="35669"/>
                  <a:pt x="50081" y="37058"/>
                  <a:pt x="51048" y="39216"/>
                </a:cubicBezTo>
                <a:lnTo>
                  <a:pt x="63773" y="67469"/>
                </a:lnTo>
                <a:lnTo>
                  <a:pt x="74042" y="46930"/>
                </a:lnTo>
                <a:cubicBezTo>
                  <a:pt x="75059" y="44921"/>
                  <a:pt x="77118" y="43631"/>
                  <a:pt x="79375" y="43631"/>
                </a:cubicBezTo>
                <a:cubicBezTo>
                  <a:pt x="81632" y="43631"/>
                  <a:pt x="83691" y="44896"/>
                  <a:pt x="84708" y="46930"/>
                </a:cubicBezTo>
                <a:lnTo>
                  <a:pt x="90463" y="58415"/>
                </a:lnTo>
                <a:cubicBezTo>
                  <a:pt x="90810" y="59085"/>
                  <a:pt x="91480" y="59506"/>
                  <a:pt x="92249" y="59506"/>
                </a:cubicBezTo>
                <a:lnTo>
                  <a:pt x="122907" y="59506"/>
                </a:lnTo>
                <a:cubicBezTo>
                  <a:pt x="125512" y="53479"/>
                  <a:pt x="127025" y="47427"/>
                  <a:pt x="127025" y="41573"/>
                </a:cubicBezTo>
                <a:lnTo>
                  <a:pt x="127025" y="40928"/>
                </a:lnTo>
                <a:cubicBezTo>
                  <a:pt x="127000" y="22721"/>
                  <a:pt x="112216" y="7938"/>
                  <a:pt x="93985" y="7938"/>
                </a:cubicBezTo>
                <a:cubicBezTo>
                  <a:pt x="83393" y="7938"/>
                  <a:pt x="73422" y="13022"/>
                  <a:pt x="67221" y="21605"/>
                </a:cubicBezTo>
                <a:lnTo>
                  <a:pt x="63500" y="26739"/>
                </a:lnTo>
                <a:close/>
                <a:moveTo>
                  <a:pt x="116483" y="71438"/>
                </a:moveTo>
                <a:lnTo>
                  <a:pt x="92224" y="71438"/>
                </a:lnTo>
                <a:cubicBezTo>
                  <a:pt x="86965" y="71438"/>
                  <a:pt x="82153" y="68461"/>
                  <a:pt x="79797" y="63748"/>
                </a:cubicBezTo>
                <a:lnTo>
                  <a:pt x="79375" y="62905"/>
                </a:lnTo>
                <a:lnTo>
                  <a:pt x="68833" y="84013"/>
                </a:lnTo>
                <a:cubicBezTo>
                  <a:pt x="67816" y="86072"/>
                  <a:pt x="65683" y="87362"/>
                  <a:pt x="63376" y="87313"/>
                </a:cubicBezTo>
                <a:cubicBezTo>
                  <a:pt x="61069" y="87263"/>
                  <a:pt x="59010" y="85899"/>
                  <a:pt x="58068" y="83815"/>
                </a:cubicBezTo>
                <a:lnTo>
                  <a:pt x="45839" y="56654"/>
                </a:lnTo>
                <a:lnTo>
                  <a:pt x="43235" y="62905"/>
                </a:lnTo>
                <a:cubicBezTo>
                  <a:pt x="41077" y="68089"/>
                  <a:pt x="36016" y="71462"/>
                  <a:pt x="30411" y="71462"/>
                </a:cubicBezTo>
                <a:lnTo>
                  <a:pt x="10517" y="71462"/>
                </a:lnTo>
                <a:cubicBezTo>
                  <a:pt x="22225" y="89768"/>
                  <a:pt x="41027" y="106611"/>
                  <a:pt x="52784" y="115590"/>
                </a:cubicBezTo>
                <a:cubicBezTo>
                  <a:pt x="55860" y="117921"/>
                  <a:pt x="59630" y="119087"/>
                  <a:pt x="63475" y="119087"/>
                </a:cubicBezTo>
                <a:cubicBezTo>
                  <a:pt x="67320" y="119087"/>
                  <a:pt x="71115" y="117946"/>
                  <a:pt x="74166" y="115590"/>
                </a:cubicBezTo>
                <a:cubicBezTo>
                  <a:pt x="85973" y="106586"/>
                  <a:pt x="104775" y="89743"/>
                  <a:pt x="116483" y="71438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7" name="Text 9"/>
          <p:cNvSpPr/>
          <p:nvPr/>
        </p:nvSpPr>
        <p:spPr>
          <a:xfrm>
            <a:off x="621030" y="228600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项目健康度</a:t>
            </a:r>
            <a:endParaRPr lang="en-US" sz="1600" dirty="0"/>
          </a:p>
        </p:txBody>
      </p:sp>
      <p:sp>
        <p:nvSpPr>
          <p:cNvPr id="48" name="Text 10"/>
          <p:cNvSpPr/>
          <p:nvPr/>
        </p:nvSpPr>
        <p:spPr>
          <a:xfrm>
            <a:off x="462280" y="250825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实时监控活跃度、贡献结构、风险状态</a:t>
            </a:r>
            <a:endParaRPr lang="en-US" sz="1600" dirty="0"/>
          </a:p>
        </p:txBody>
      </p:sp>
      <p:sp>
        <p:nvSpPr>
          <p:cNvPr id="49" name="Shape 11"/>
          <p:cNvSpPr/>
          <p:nvPr/>
        </p:nvSpPr>
        <p:spPr>
          <a:xfrm>
            <a:off x="367030" y="282575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0" name="Shape 12"/>
          <p:cNvSpPr/>
          <p:nvPr/>
        </p:nvSpPr>
        <p:spPr>
          <a:xfrm>
            <a:off x="478155" y="2952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5875" y="15875"/>
                </a:moveTo>
                <a:cubicBezTo>
                  <a:pt x="15875" y="11485"/>
                  <a:pt x="12328" y="7938"/>
                  <a:pt x="7938" y="7938"/>
                </a:cubicBezTo>
                <a:cubicBezTo>
                  <a:pt x="3547" y="7938"/>
                  <a:pt x="0" y="11485"/>
                  <a:pt x="0" y="15875"/>
                </a:cubicBezTo>
                <a:lnTo>
                  <a:pt x="0" y="99219"/>
                </a:lnTo>
                <a:cubicBezTo>
                  <a:pt x="0" y="110182"/>
                  <a:pt x="8880" y="119063"/>
                  <a:pt x="19844" y="119063"/>
                </a:cubicBezTo>
                <a:lnTo>
                  <a:pt x="119063" y="119063"/>
                </a:lnTo>
                <a:cubicBezTo>
                  <a:pt x="123453" y="119063"/>
                  <a:pt x="127000" y="115515"/>
                  <a:pt x="127000" y="111125"/>
                </a:cubicBezTo>
                <a:cubicBezTo>
                  <a:pt x="127000" y="106735"/>
                  <a:pt x="123453" y="103188"/>
                  <a:pt x="119063" y="103188"/>
                </a:cubicBezTo>
                <a:lnTo>
                  <a:pt x="19844" y="103188"/>
                </a:lnTo>
                <a:cubicBezTo>
                  <a:pt x="17661" y="103188"/>
                  <a:pt x="15875" y="101402"/>
                  <a:pt x="15875" y="99219"/>
                </a:cubicBezTo>
                <a:lnTo>
                  <a:pt x="15875" y="15875"/>
                </a:lnTo>
                <a:close/>
                <a:moveTo>
                  <a:pt x="116731" y="37356"/>
                </a:moveTo>
                <a:cubicBezTo>
                  <a:pt x="119831" y="34255"/>
                  <a:pt x="119831" y="29220"/>
                  <a:pt x="116731" y="26119"/>
                </a:cubicBezTo>
                <a:cubicBezTo>
                  <a:pt x="113630" y="23019"/>
                  <a:pt x="108595" y="23019"/>
                  <a:pt x="105494" y="26119"/>
                </a:cubicBezTo>
                <a:lnTo>
                  <a:pt x="79375" y="52263"/>
                </a:lnTo>
                <a:lnTo>
                  <a:pt x="65137" y="38050"/>
                </a:lnTo>
                <a:cubicBezTo>
                  <a:pt x="62037" y="34950"/>
                  <a:pt x="57001" y="34950"/>
                  <a:pt x="53901" y="38050"/>
                </a:cubicBezTo>
                <a:lnTo>
                  <a:pt x="30088" y="61863"/>
                </a:lnTo>
                <a:cubicBezTo>
                  <a:pt x="26988" y="64963"/>
                  <a:pt x="26988" y="69999"/>
                  <a:pt x="30088" y="73099"/>
                </a:cubicBezTo>
                <a:cubicBezTo>
                  <a:pt x="33189" y="76200"/>
                  <a:pt x="38224" y="76200"/>
                  <a:pt x="41325" y="73099"/>
                </a:cubicBezTo>
                <a:lnTo>
                  <a:pt x="59531" y="54893"/>
                </a:lnTo>
                <a:lnTo>
                  <a:pt x="73769" y="69131"/>
                </a:lnTo>
                <a:cubicBezTo>
                  <a:pt x="76870" y="72231"/>
                  <a:pt x="81905" y="72231"/>
                  <a:pt x="85006" y="69131"/>
                </a:cubicBezTo>
                <a:lnTo>
                  <a:pt x="116756" y="37381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51" name="Text 13"/>
          <p:cNvSpPr/>
          <p:nvPr/>
        </p:nvSpPr>
        <p:spPr>
          <a:xfrm>
            <a:off x="621030" y="292100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趋势分析</a:t>
            </a:r>
            <a:endParaRPr lang="en-US" sz="1600" dirty="0"/>
          </a:p>
        </p:txBody>
      </p:sp>
      <p:sp>
        <p:nvSpPr>
          <p:cNvPr id="52" name="Text 14"/>
          <p:cNvSpPr/>
          <p:nvPr/>
        </p:nvSpPr>
        <p:spPr>
          <a:xfrm>
            <a:off x="462280" y="314325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PR/Issue 响应趋势、贡献者变化</a:t>
            </a:r>
            <a:endParaRPr lang="en-US" sz="1600" dirty="0"/>
          </a:p>
        </p:txBody>
      </p:sp>
      <p:sp>
        <p:nvSpPr>
          <p:cNvPr id="53" name="Shape 15"/>
          <p:cNvSpPr/>
          <p:nvPr/>
        </p:nvSpPr>
        <p:spPr>
          <a:xfrm>
            <a:off x="367030" y="346075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4" name="Shape 16"/>
          <p:cNvSpPr/>
          <p:nvPr/>
        </p:nvSpPr>
        <p:spPr>
          <a:xfrm>
            <a:off x="478155" y="3587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0"/>
                </a:moveTo>
                <a:cubicBezTo>
                  <a:pt x="67146" y="0"/>
                  <a:pt x="70495" y="2009"/>
                  <a:pt x="72231" y="5209"/>
                </a:cubicBezTo>
                <a:lnTo>
                  <a:pt x="125809" y="104428"/>
                </a:lnTo>
                <a:cubicBezTo>
                  <a:pt x="127471" y="107504"/>
                  <a:pt x="127397" y="111224"/>
                  <a:pt x="125611" y="114226"/>
                </a:cubicBezTo>
                <a:cubicBezTo>
                  <a:pt x="123825" y="117227"/>
                  <a:pt x="120576" y="119063"/>
                  <a:pt x="117078" y="119063"/>
                </a:cubicBezTo>
                <a:lnTo>
                  <a:pt x="9922" y="119063"/>
                </a:lnTo>
                <a:cubicBezTo>
                  <a:pt x="6424" y="119063"/>
                  <a:pt x="3200" y="117227"/>
                  <a:pt x="1389" y="114226"/>
                </a:cubicBezTo>
                <a:cubicBezTo>
                  <a:pt x="-422" y="111224"/>
                  <a:pt x="-471" y="107504"/>
                  <a:pt x="1191" y="104428"/>
                </a:cubicBezTo>
                <a:lnTo>
                  <a:pt x="54769" y="5209"/>
                </a:lnTo>
                <a:cubicBezTo>
                  <a:pt x="56505" y="2009"/>
                  <a:pt x="59854" y="0"/>
                  <a:pt x="63500" y="0"/>
                </a:cubicBezTo>
                <a:close/>
                <a:moveTo>
                  <a:pt x="63500" y="41672"/>
                </a:moveTo>
                <a:cubicBezTo>
                  <a:pt x="60201" y="41672"/>
                  <a:pt x="57547" y="44326"/>
                  <a:pt x="57547" y="47625"/>
                </a:cubicBezTo>
                <a:lnTo>
                  <a:pt x="57547" y="75406"/>
                </a:lnTo>
                <a:cubicBezTo>
                  <a:pt x="57547" y="78705"/>
                  <a:pt x="60201" y="81359"/>
                  <a:pt x="63500" y="81359"/>
                </a:cubicBezTo>
                <a:cubicBezTo>
                  <a:pt x="66799" y="81359"/>
                  <a:pt x="69453" y="78705"/>
                  <a:pt x="69453" y="75406"/>
                </a:cubicBezTo>
                <a:lnTo>
                  <a:pt x="69453" y="47625"/>
                </a:lnTo>
                <a:cubicBezTo>
                  <a:pt x="69453" y="44326"/>
                  <a:pt x="66799" y="41672"/>
                  <a:pt x="63500" y="41672"/>
                </a:cubicBezTo>
                <a:close/>
                <a:moveTo>
                  <a:pt x="70123" y="95250"/>
                </a:moveTo>
                <a:cubicBezTo>
                  <a:pt x="70274" y="92792"/>
                  <a:pt x="69048" y="90453"/>
                  <a:pt x="66940" y="89178"/>
                </a:cubicBezTo>
                <a:cubicBezTo>
                  <a:pt x="64833" y="87903"/>
                  <a:pt x="62192" y="87903"/>
                  <a:pt x="60085" y="89178"/>
                </a:cubicBezTo>
                <a:cubicBezTo>
                  <a:pt x="57977" y="90453"/>
                  <a:pt x="56751" y="92792"/>
                  <a:pt x="56902" y="95250"/>
                </a:cubicBezTo>
                <a:cubicBezTo>
                  <a:pt x="56751" y="97708"/>
                  <a:pt x="57977" y="100047"/>
                  <a:pt x="60085" y="101322"/>
                </a:cubicBezTo>
                <a:cubicBezTo>
                  <a:pt x="62192" y="102597"/>
                  <a:pt x="64833" y="102597"/>
                  <a:pt x="66940" y="101322"/>
                </a:cubicBezTo>
                <a:cubicBezTo>
                  <a:pt x="69048" y="100047"/>
                  <a:pt x="70274" y="97708"/>
                  <a:pt x="70123" y="9525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55" name="Text 17"/>
          <p:cNvSpPr/>
          <p:nvPr/>
        </p:nvSpPr>
        <p:spPr>
          <a:xfrm>
            <a:off x="621030" y="355600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风险提示</a:t>
            </a:r>
            <a:endParaRPr lang="en-US" sz="1600" dirty="0"/>
          </a:p>
        </p:txBody>
      </p:sp>
      <p:sp>
        <p:nvSpPr>
          <p:cNvPr id="56" name="Text 18"/>
          <p:cNvSpPr/>
          <p:nvPr/>
        </p:nvSpPr>
        <p:spPr>
          <a:xfrm>
            <a:off x="462280" y="377825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贡献集中、响应变慢等异常预警</a:t>
            </a:r>
            <a:endParaRPr lang="en-US" sz="1600" dirty="0"/>
          </a:p>
        </p:txBody>
      </p:sp>
      <p:sp>
        <p:nvSpPr>
          <p:cNvPr id="57" name="Shape 19"/>
          <p:cNvSpPr/>
          <p:nvPr/>
        </p:nvSpPr>
        <p:spPr>
          <a:xfrm>
            <a:off x="6082030" y="1587500"/>
            <a:ext cx="5715000" cy="2571750"/>
          </a:xfrm>
          <a:custGeom>
            <a:avLst/>
            <a:gdLst/>
            <a:ahLst/>
            <a:cxnLst/>
            <a:rect l="l" t="t" r="r" b="b"/>
            <a:pathLst>
              <a:path w="5715000" h="2571750">
                <a:moveTo>
                  <a:pt x="63497" y="0"/>
                </a:moveTo>
                <a:lnTo>
                  <a:pt x="5651503" y="0"/>
                </a:lnTo>
                <a:cubicBezTo>
                  <a:pt x="5686572" y="0"/>
                  <a:pt x="5715000" y="28428"/>
                  <a:pt x="5715000" y="63497"/>
                </a:cubicBezTo>
                <a:lnTo>
                  <a:pt x="5715000" y="2508253"/>
                </a:lnTo>
                <a:cubicBezTo>
                  <a:pt x="5715000" y="2543322"/>
                  <a:pt x="5686572" y="2571750"/>
                  <a:pt x="5651503" y="2571750"/>
                </a:cubicBezTo>
                <a:lnTo>
                  <a:pt x="63497" y="2571750"/>
                </a:lnTo>
                <a:cubicBezTo>
                  <a:pt x="28428" y="2571750"/>
                  <a:pt x="0" y="2543322"/>
                  <a:pt x="0" y="2508253"/>
                </a:cubicBezTo>
                <a:lnTo>
                  <a:pt x="0" y="63497"/>
                </a:lnTo>
                <a:cubicBezTo>
                  <a:pt x="0" y="28428"/>
                  <a:pt x="28428" y="0"/>
                  <a:pt x="63497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58" name="Shape 20"/>
          <p:cNvSpPr/>
          <p:nvPr/>
        </p:nvSpPr>
        <p:spPr>
          <a:xfrm>
            <a:off x="6209030" y="17145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59" name="Shape 21"/>
          <p:cNvSpPr/>
          <p:nvPr/>
        </p:nvSpPr>
        <p:spPr>
          <a:xfrm>
            <a:off x="6310233" y="1825625"/>
            <a:ext cx="178594" cy="158750"/>
          </a:xfrm>
          <a:custGeom>
            <a:avLst/>
            <a:gdLst/>
            <a:ahLst/>
            <a:cxnLst/>
            <a:rect l="l" t="t" r="r" b="b"/>
            <a:pathLst>
              <a:path w="178594" h="158750">
                <a:moveTo>
                  <a:pt x="119062" y="44648"/>
                </a:moveTo>
                <a:cubicBezTo>
                  <a:pt x="119062" y="74786"/>
                  <a:pt x="92397" y="99219"/>
                  <a:pt x="59531" y="99219"/>
                </a:cubicBezTo>
                <a:cubicBezTo>
                  <a:pt x="51253" y="99219"/>
                  <a:pt x="43377" y="97668"/>
                  <a:pt x="36215" y="94878"/>
                </a:cubicBezTo>
                <a:lnTo>
                  <a:pt x="10914" y="108272"/>
                </a:lnTo>
                <a:cubicBezTo>
                  <a:pt x="8031" y="109792"/>
                  <a:pt x="4496" y="109265"/>
                  <a:pt x="2170" y="106970"/>
                </a:cubicBezTo>
                <a:cubicBezTo>
                  <a:pt x="-155" y="104676"/>
                  <a:pt x="-682" y="101110"/>
                  <a:pt x="868" y="98227"/>
                </a:cubicBezTo>
                <a:lnTo>
                  <a:pt x="11906" y="77391"/>
                </a:lnTo>
                <a:cubicBezTo>
                  <a:pt x="4434" y="68275"/>
                  <a:pt x="0" y="56927"/>
                  <a:pt x="0" y="44648"/>
                </a:cubicBezTo>
                <a:cubicBezTo>
                  <a:pt x="0" y="14511"/>
                  <a:pt x="26665" y="-9922"/>
                  <a:pt x="59531" y="-9922"/>
                </a:cubicBezTo>
                <a:cubicBezTo>
                  <a:pt x="92397" y="-9922"/>
                  <a:pt x="119062" y="14511"/>
                  <a:pt x="119062" y="44648"/>
                </a:cubicBezTo>
                <a:close/>
                <a:moveTo>
                  <a:pt x="119062" y="158750"/>
                </a:moveTo>
                <a:cubicBezTo>
                  <a:pt x="89886" y="158750"/>
                  <a:pt x="65608" y="139495"/>
                  <a:pt x="60523" y="114102"/>
                </a:cubicBezTo>
                <a:cubicBezTo>
                  <a:pt x="97730" y="113636"/>
                  <a:pt x="130070" y="87157"/>
                  <a:pt x="133635" y="51253"/>
                </a:cubicBezTo>
                <a:cubicBezTo>
                  <a:pt x="159463" y="57206"/>
                  <a:pt x="178594" y="78631"/>
                  <a:pt x="178594" y="104180"/>
                </a:cubicBezTo>
                <a:cubicBezTo>
                  <a:pt x="178594" y="116458"/>
                  <a:pt x="174160" y="127806"/>
                  <a:pt x="166688" y="136922"/>
                </a:cubicBezTo>
                <a:lnTo>
                  <a:pt x="177726" y="157758"/>
                </a:lnTo>
                <a:cubicBezTo>
                  <a:pt x="179245" y="160641"/>
                  <a:pt x="178718" y="164176"/>
                  <a:pt x="176423" y="166501"/>
                </a:cubicBezTo>
                <a:cubicBezTo>
                  <a:pt x="174129" y="168827"/>
                  <a:pt x="170563" y="169354"/>
                  <a:pt x="167680" y="167804"/>
                </a:cubicBezTo>
                <a:lnTo>
                  <a:pt x="142379" y="154409"/>
                </a:lnTo>
                <a:cubicBezTo>
                  <a:pt x="135217" y="157200"/>
                  <a:pt x="127341" y="158750"/>
                  <a:pt x="119062" y="15875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0" name="Text 22"/>
          <p:cNvSpPr/>
          <p:nvPr/>
        </p:nvSpPr>
        <p:spPr>
          <a:xfrm>
            <a:off x="6685280" y="1778000"/>
            <a:ext cx="857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问答入口</a:t>
            </a:r>
            <a:endParaRPr lang="en-US" sz="1600" dirty="0"/>
          </a:p>
        </p:txBody>
      </p:sp>
      <p:sp>
        <p:nvSpPr>
          <p:cNvPr id="61" name="Shape 23"/>
          <p:cNvSpPr/>
          <p:nvPr/>
        </p:nvSpPr>
        <p:spPr>
          <a:xfrm>
            <a:off x="6209030" y="219075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2" name="Shape 24"/>
          <p:cNvSpPr/>
          <p:nvPr/>
        </p:nvSpPr>
        <p:spPr>
          <a:xfrm>
            <a:off x="6320155" y="2317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127000"/>
                </a:moveTo>
                <a:cubicBezTo>
                  <a:pt x="98547" y="127000"/>
                  <a:pt x="127000" y="98547"/>
                  <a:pt x="127000" y="63500"/>
                </a:cubicBezTo>
                <a:cubicBezTo>
                  <a:pt x="127000" y="28453"/>
                  <a:pt x="98547" y="0"/>
                  <a:pt x="63500" y="0"/>
                </a:cubicBezTo>
                <a:cubicBezTo>
                  <a:pt x="28453" y="0"/>
                  <a:pt x="0" y="28453"/>
                  <a:pt x="0" y="63500"/>
                </a:cubicBezTo>
                <a:cubicBezTo>
                  <a:pt x="0" y="98547"/>
                  <a:pt x="28453" y="127000"/>
                  <a:pt x="63500" y="127000"/>
                </a:cubicBezTo>
                <a:close/>
                <a:moveTo>
                  <a:pt x="63500" y="43656"/>
                </a:moveTo>
                <a:cubicBezTo>
                  <a:pt x="59110" y="43656"/>
                  <a:pt x="55563" y="47203"/>
                  <a:pt x="55563" y="51594"/>
                </a:cubicBezTo>
                <a:cubicBezTo>
                  <a:pt x="55563" y="54893"/>
                  <a:pt x="52908" y="57547"/>
                  <a:pt x="49609" y="57547"/>
                </a:cubicBezTo>
                <a:cubicBezTo>
                  <a:pt x="46310" y="57547"/>
                  <a:pt x="43656" y="54893"/>
                  <a:pt x="43656" y="51594"/>
                </a:cubicBezTo>
                <a:cubicBezTo>
                  <a:pt x="43656" y="40630"/>
                  <a:pt x="52536" y="31750"/>
                  <a:pt x="63500" y="31750"/>
                </a:cubicBezTo>
                <a:cubicBezTo>
                  <a:pt x="74464" y="31750"/>
                  <a:pt x="83344" y="40630"/>
                  <a:pt x="83344" y="51594"/>
                </a:cubicBezTo>
                <a:cubicBezTo>
                  <a:pt x="83344" y="63302"/>
                  <a:pt x="74414" y="68263"/>
                  <a:pt x="69453" y="70073"/>
                </a:cubicBezTo>
                <a:lnTo>
                  <a:pt x="69453" y="71016"/>
                </a:lnTo>
                <a:cubicBezTo>
                  <a:pt x="69453" y="74315"/>
                  <a:pt x="66799" y="76969"/>
                  <a:pt x="63500" y="76969"/>
                </a:cubicBezTo>
                <a:cubicBezTo>
                  <a:pt x="60201" y="76969"/>
                  <a:pt x="57547" y="74315"/>
                  <a:pt x="57547" y="71016"/>
                </a:cubicBezTo>
                <a:lnTo>
                  <a:pt x="57547" y="69007"/>
                </a:lnTo>
                <a:cubicBezTo>
                  <a:pt x="57547" y="63922"/>
                  <a:pt x="61218" y="60275"/>
                  <a:pt x="65013" y="59035"/>
                </a:cubicBezTo>
                <a:cubicBezTo>
                  <a:pt x="66601" y="58514"/>
                  <a:pt x="68287" y="57671"/>
                  <a:pt x="69528" y="56480"/>
                </a:cubicBezTo>
                <a:cubicBezTo>
                  <a:pt x="70594" y="55438"/>
                  <a:pt x="71438" y="54000"/>
                  <a:pt x="71438" y="51619"/>
                </a:cubicBezTo>
                <a:cubicBezTo>
                  <a:pt x="71438" y="47228"/>
                  <a:pt x="67890" y="43681"/>
                  <a:pt x="63500" y="43681"/>
                </a:cubicBezTo>
                <a:close/>
                <a:moveTo>
                  <a:pt x="55563" y="91281"/>
                </a:moveTo>
                <a:cubicBezTo>
                  <a:pt x="55563" y="86900"/>
                  <a:pt x="59119" y="83344"/>
                  <a:pt x="63500" y="83344"/>
                </a:cubicBezTo>
                <a:cubicBezTo>
                  <a:pt x="67881" y="83344"/>
                  <a:pt x="71438" y="86900"/>
                  <a:pt x="71438" y="91281"/>
                </a:cubicBezTo>
                <a:cubicBezTo>
                  <a:pt x="71438" y="95662"/>
                  <a:pt x="67881" y="99219"/>
                  <a:pt x="63500" y="99219"/>
                </a:cubicBezTo>
                <a:cubicBezTo>
                  <a:pt x="59119" y="99219"/>
                  <a:pt x="55563" y="95662"/>
                  <a:pt x="55563" y="91281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63" name="Text 25"/>
          <p:cNvSpPr/>
          <p:nvPr/>
        </p:nvSpPr>
        <p:spPr>
          <a:xfrm>
            <a:off x="6463030" y="228600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自然语言提问</a:t>
            </a:r>
            <a:endParaRPr lang="en-US" sz="1600" dirty="0"/>
          </a:p>
        </p:txBody>
      </p:sp>
      <p:sp>
        <p:nvSpPr>
          <p:cNvPr id="64" name="Text 26"/>
          <p:cNvSpPr/>
          <p:nvPr/>
        </p:nvSpPr>
        <p:spPr>
          <a:xfrm>
            <a:off x="6304280" y="250825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"如何设置 PR 评审流程？"</a:t>
            </a:r>
            <a:endParaRPr lang="en-US" sz="1600" dirty="0"/>
          </a:p>
        </p:txBody>
      </p:sp>
      <p:sp>
        <p:nvSpPr>
          <p:cNvPr id="65" name="Shape 27"/>
          <p:cNvSpPr/>
          <p:nvPr/>
        </p:nvSpPr>
        <p:spPr>
          <a:xfrm>
            <a:off x="6209030" y="282575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6" name="Shape 28"/>
          <p:cNvSpPr/>
          <p:nvPr/>
        </p:nvSpPr>
        <p:spPr>
          <a:xfrm>
            <a:off x="6312218" y="295275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104056" y="23812"/>
                </a:moveTo>
                <a:cubicBezTo>
                  <a:pt x="99938" y="23812"/>
                  <a:pt x="95945" y="24929"/>
                  <a:pt x="92447" y="26963"/>
                </a:cubicBezTo>
                <a:cubicBezTo>
                  <a:pt x="88528" y="22994"/>
                  <a:pt x="83964" y="19670"/>
                  <a:pt x="78929" y="17165"/>
                </a:cubicBezTo>
                <a:cubicBezTo>
                  <a:pt x="85923" y="11212"/>
                  <a:pt x="94828" y="7938"/>
                  <a:pt x="104056" y="7938"/>
                </a:cubicBezTo>
                <a:cubicBezTo>
                  <a:pt x="125487" y="7938"/>
                  <a:pt x="142875" y="25301"/>
                  <a:pt x="142875" y="46757"/>
                </a:cubicBezTo>
                <a:cubicBezTo>
                  <a:pt x="142875" y="57051"/>
                  <a:pt x="138782" y="66923"/>
                  <a:pt x="131514" y="74191"/>
                </a:cubicBezTo>
                <a:lnTo>
                  <a:pt x="113878" y="91827"/>
                </a:lnTo>
                <a:cubicBezTo>
                  <a:pt x="106611" y="99095"/>
                  <a:pt x="96738" y="103188"/>
                  <a:pt x="86444" y="103188"/>
                </a:cubicBezTo>
                <a:cubicBezTo>
                  <a:pt x="65013" y="103188"/>
                  <a:pt x="47625" y="85824"/>
                  <a:pt x="47625" y="64368"/>
                </a:cubicBezTo>
                <a:cubicBezTo>
                  <a:pt x="47625" y="63996"/>
                  <a:pt x="47625" y="63624"/>
                  <a:pt x="47650" y="63252"/>
                </a:cubicBezTo>
                <a:cubicBezTo>
                  <a:pt x="47774" y="58862"/>
                  <a:pt x="51420" y="55414"/>
                  <a:pt x="55811" y="55538"/>
                </a:cubicBezTo>
                <a:cubicBezTo>
                  <a:pt x="60201" y="55662"/>
                  <a:pt x="63649" y="59308"/>
                  <a:pt x="63525" y="63698"/>
                </a:cubicBezTo>
                <a:cubicBezTo>
                  <a:pt x="63525" y="63922"/>
                  <a:pt x="63525" y="64145"/>
                  <a:pt x="63525" y="64343"/>
                </a:cubicBezTo>
                <a:cubicBezTo>
                  <a:pt x="63525" y="77019"/>
                  <a:pt x="73794" y="87288"/>
                  <a:pt x="86469" y="87288"/>
                </a:cubicBezTo>
                <a:cubicBezTo>
                  <a:pt x="92546" y="87288"/>
                  <a:pt x="98375" y="84882"/>
                  <a:pt x="102691" y="80566"/>
                </a:cubicBezTo>
                <a:lnTo>
                  <a:pt x="120328" y="62929"/>
                </a:lnTo>
                <a:cubicBezTo>
                  <a:pt x="124619" y="58638"/>
                  <a:pt x="127050" y="52784"/>
                  <a:pt x="127050" y="46707"/>
                </a:cubicBezTo>
                <a:cubicBezTo>
                  <a:pt x="127050" y="34032"/>
                  <a:pt x="116780" y="23763"/>
                  <a:pt x="104105" y="23763"/>
                </a:cubicBezTo>
                <a:close/>
                <a:moveTo>
                  <a:pt x="68263" y="42987"/>
                </a:moveTo>
                <a:cubicBezTo>
                  <a:pt x="67791" y="42788"/>
                  <a:pt x="67320" y="42515"/>
                  <a:pt x="66898" y="42218"/>
                </a:cubicBezTo>
                <a:cubicBezTo>
                  <a:pt x="63773" y="40605"/>
                  <a:pt x="60201" y="39688"/>
                  <a:pt x="56455" y="39688"/>
                </a:cubicBezTo>
                <a:cubicBezTo>
                  <a:pt x="50378" y="39688"/>
                  <a:pt x="44549" y="42094"/>
                  <a:pt x="40233" y="46410"/>
                </a:cubicBezTo>
                <a:lnTo>
                  <a:pt x="22597" y="64046"/>
                </a:lnTo>
                <a:cubicBezTo>
                  <a:pt x="18306" y="68337"/>
                  <a:pt x="15875" y="74191"/>
                  <a:pt x="15875" y="80268"/>
                </a:cubicBezTo>
                <a:cubicBezTo>
                  <a:pt x="15875" y="92943"/>
                  <a:pt x="26144" y="103212"/>
                  <a:pt x="38819" y="103212"/>
                </a:cubicBezTo>
                <a:cubicBezTo>
                  <a:pt x="42912" y="103212"/>
                  <a:pt x="46906" y="102121"/>
                  <a:pt x="50403" y="100087"/>
                </a:cubicBezTo>
                <a:cubicBezTo>
                  <a:pt x="54322" y="104056"/>
                  <a:pt x="58886" y="107379"/>
                  <a:pt x="63946" y="109885"/>
                </a:cubicBezTo>
                <a:cubicBezTo>
                  <a:pt x="56952" y="115813"/>
                  <a:pt x="48071" y="119112"/>
                  <a:pt x="38819" y="119112"/>
                </a:cubicBezTo>
                <a:cubicBezTo>
                  <a:pt x="17388" y="119112"/>
                  <a:pt x="0" y="101749"/>
                  <a:pt x="0" y="80293"/>
                </a:cubicBezTo>
                <a:cubicBezTo>
                  <a:pt x="0" y="69999"/>
                  <a:pt x="4093" y="60127"/>
                  <a:pt x="11361" y="52859"/>
                </a:cubicBezTo>
                <a:lnTo>
                  <a:pt x="28997" y="35223"/>
                </a:lnTo>
                <a:cubicBezTo>
                  <a:pt x="36264" y="27955"/>
                  <a:pt x="46137" y="23862"/>
                  <a:pt x="56431" y="23862"/>
                </a:cubicBezTo>
                <a:cubicBezTo>
                  <a:pt x="77912" y="23862"/>
                  <a:pt x="95250" y="41374"/>
                  <a:pt x="95250" y="62781"/>
                </a:cubicBezTo>
                <a:cubicBezTo>
                  <a:pt x="95250" y="63103"/>
                  <a:pt x="95250" y="63426"/>
                  <a:pt x="95250" y="63748"/>
                </a:cubicBezTo>
                <a:cubicBezTo>
                  <a:pt x="95151" y="68138"/>
                  <a:pt x="91504" y="71586"/>
                  <a:pt x="87114" y="71487"/>
                </a:cubicBezTo>
                <a:cubicBezTo>
                  <a:pt x="82724" y="71388"/>
                  <a:pt x="79276" y="67742"/>
                  <a:pt x="79375" y="63351"/>
                </a:cubicBezTo>
                <a:cubicBezTo>
                  <a:pt x="79375" y="63153"/>
                  <a:pt x="79375" y="62979"/>
                  <a:pt x="79375" y="62781"/>
                </a:cubicBezTo>
                <a:cubicBezTo>
                  <a:pt x="79375" y="54421"/>
                  <a:pt x="74910" y="47079"/>
                  <a:pt x="68263" y="43036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67" name="Text 29"/>
          <p:cNvSpPr/>
          <p:nvPr/>
        </p:nvSpPr>
        <p:spPr>
          <a:xfrm>
            <a:off x="6463030" y="292100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带引用回答</a:t>
            </a:r>
            <a:endParaRPr lang="en-US" sz="1600" dirty="0"/>
          </a:p>
        </p:txBody>
      </p:sp>
      <p:sp>
        <p:nvSpPr>
          <p:cNvPr id="68" name="Text 30"/>
          <p:cNvSpPr/>
          <p:nvPr/>
        </p:nvSpPr>
        <p:spPr>
          <a:xfrm>
            <a:off x="6304280" y="314325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答案+原文证据，确保可追溯</a:t>
            </a:r>
            <a:endParaRPr lang="en-US" sz="1600" dirty="0"/>
          </a:p>
        </p:txBody>
      </p:sp>
      <p:sp>
        <p:nvSpPr>
          <p:cNvPr id="69" name="Shape 31"/>
          <p:cNvSpPr/>
          <p:nvPr/>
        </p:nvSpPr>
        <p:spPr>
          <a:xfrm>
            <a:off x="6209030" y="346075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0" name="Shape 32"/>
          <p:cNvSpPr/>
          <p:nvPr/>
        </p:nvSpPr>
        <p:spPr>
          <a:xfrm>
            <a:off x="6320155" y="358775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63500" y="35049"/>
                </a:moveTo>
                <a:lnTo>
                  <a:pt x="63500" y="111770"/>
                </a:lnTo>
                <a:lnTo>
                  <a:pt x="63624" y="111720"/>
                </a:lnTo>
                <a:cubicBezTo>
                  <a:pt x="77167" y="106090"/>
                  <a:pt x="91703" y="103188"/>
                  <a:pt x="106363" y="103188"/>
                </a:cubicBezTo>
                <a:lnTo>
                  <a:pt x="111125" y="103188"/>
                </a:lnTo>
                <a:lnTo>
                  <a:pt x="111125" y="23812"/>
                </a:lnTo>
                <a:lnTo>
                  <a:pt x="106363" y="23812"/>
                </a:lnTo>
                <a:cubicBezTo>
                  <a:pt x="95895" y="23812"/>
                  <a:pt x="85502" y="25896"/>
                  <a:pt x="75828" y="29914"/>
                </a:cubicBezTo>
                <a:cubicBezTo>
                  <a:pt x="71661" y="31651"/>
                  <a:pt x="67543" y="33362"/>
                  <a:pt x="63500" y="35049"/>
                </a:cubicBezTo>
                <a:close/>
                <a:moveTo>
                  <a:pt x="57274" y="15255"/>
                </a:moveTo>
                <a:lnTo>
                  <a:pt x="63500" y="17859"/>
                </a:lnTo>
                <a:lnTo>
                  <a:pt x="69726" y="15255"/>
                </a:lnTo>
                <a:cubicBezTo>
                  <a:pt x="81335" y="10418"/>
                  <a:pt x="93787" y="7938"/>
                  <a:pt x="106363" y="7938"/>
                </a:cubicBezTo>
                <a:lnTo>
                  <a:pt x="115094" y="7938"/>
                </a:lnTo>
                <a:cubicBezTo>
                  <a:pt x="121667" y="7938"/>
                  <a:pt x="127000" y="13271"/>
                  <a:pt x="127000" y="19844"/>
                </a:cubicBezTo>
                <a:lnTo>
                  <a:pt x="127000" y="107156"/>
                </a:lnTo>
                <a:cubicBezTo>
                  <a:pt x="127000" y="113729"/>
                  <a:pt x="121667" y="119063"/>
                  <a:pt x="115094" y="119063"/>
                </a:cubicBezTo>
                <a:lnTo>
                  <a:pt x="106363" y="119063"/>
                </a:lnTo>
                <a:cubicBezTo>
                  <a:pt x="93787" y="119063"/>
                  <a:pt x="81335" y="121543"/>
                  <a:pt x="69726" y="126380"/>
                </a:cubicBezTo>
                <a:lnTo>
                  <a:pt x="66551" y="127695"/>
                </a:lnTo>
                <a:cubicBezTo>
                  <a:pt x="64591" y="128513"/>
                  <a:pt x="62409" y="128513"/>
                  <a:pt x="60449" y="127695"/>
                </a:cubicBezTo>
                <a:lnTo>
                  <a:pt x="57274" y="126380"/>
                </a:lnTo>
                <a:cubicBezTo>
                  <a:pt x="45665" y="121543"/>
                  <a:pt x="33213" y="119063"/>
                  <a:pt x="20638" y="119063"/>
                </a:cubicBezTo>
                <a:lnTo>
                  <a:pt x="11906" y="119063"/>
                </a:lnTo>
                <a:cubicBezTo>
                  <a:pt x="5333" y="119063"/>
                  <a:pt x="0" y="113729"/>
                  <a:pt x="0" y="107156"/>
                </a:cubicBezTo>
                <a:lnTo>
                  <a:pt x="0" y="19844"/>
                </a:lnTo>
                <a:cubicBezTo>
                  <a:pt x="0" y="13271"/>
                  <a:pt x="5333" y="7938"/>
                  <a:pt x="11906" y="7938"/>
                </a:cubicBezTo>
                <a:lnTo>
                  <a:pt x="20638" y="7938"/>
                </a:lnTo>
                <a:cubicBezTo>
                  <a:pt x="33213" y="7938"/>
                  <a:pt x="45665" y="10418"/>
                  <a:pt x="57274" y="15255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71" name="Text 33"/>
          <p:cNvSpPr/>
          <p:nvPr/>
        </p:nvSpPr>
        <p:spPr>
          <a:xfrm>
            <a:off x="6463030" y="355600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知识检索</a:t>
            </a:r>
            <a:endParaRPr lang="en-US" sz="1600" dirty="0"/>
          </a:p>
        </p:txBody>
      </p:sp>
      <p:sp>
        <p:nvSpPr>
          <p:cNvPr id="72" name="Text 34"/>
          <p:cNvSpPr/>
          <p:nvPr/>
        </p:nvSpPr>
        <p:spPr>
          <a:xfrm>
            <a:off x="6304280" y="377825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治理规范、决策记录快速查找</a:t>
            </a:r>
            <a:endParaRPr lang="en-US" sz="1600" dirty="0"/>
          </a:p>
        </p:txBody>
      </p:sp>
      <p:sp>
        <p:nvSpPr>
          <p:cNvPr id="73" name="Shape 35"/>
          <p:cNvSpPr/>
          <p:nvPr/>
        </p:nvSpPr>
        <p:spPr>
          <a:xfrm>
            <a:off x="240030" y="4286250"/>
            <a:ext cx="5715000" cy="2571750"/>
          </a:xfrm>
          <a:custGeom>
            <a:avLst/>
            <a:gdLst/>
            <a:ahLst/>
            <a:cxnLst/>
            <a:rect l="l" t="t" r="r" b="b"/>
            <a:pathLst>
              <a:path w="5715000" h="2571750">
                <a:moveTo>
                  <a:pt x="63497" y="0"/>
                </a:moveTo>
                <a:lnTo>
                  <a:pt x="5651503" y="0"/>
                </a:lnTo>
                <a:cubicBezTo>
                  <a:pt x="5686572" y="0"/>
                  <a:pt x="5715000" y="28428"/>
                  <a:pt x="5715000" y="63497"/>
                </a:cubicBezTo>
                <a:lnTo>
                  <a:pt x="5715000" y="2508253"/>
                </a:lnTo>
                <a:cubicBezTo>
                  <a:pt x="5715000" y="2543322"/>
                  <a:pt x="5686572" y="2571750"/>
                  <a:pt x="5651503" y="2571750"/>
                </a:cubicBezTo>
                <a:lnTo>
                  <a:pt x="63497" y="2571750"/>
                </a:lnTo>
                <a:cubicBezTo>
                  <a:pt x="28428" y="2571750"/>
                  <a:pt x="0" y="2543322"/>
                  <a:pt x="0" y="2508253"/>
                </a:cubicBezTo>
                <a:lnTo>
                  <a:pt x="0" y="63497"/>
                </a:lnTo>
                <a:cubicBezTo>
                  <a:pt x="0" y="28428"/>
                  <a:pt x="28428" y="0"/>
                  <a:pt x="63497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74" name="Shape 36"/>
          <p:cNvSpPr/>
          <p:nvPr/>
        </p:nvSpPr>
        <p:spPr>
          <a:xfrm>
            <a:off x="367030" y="4413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75" name="Shape 37"/>
          <p:cNvSpPr/>
          <p:nvPr/>
        </p:nvSpPr>
        <p:spPr>
          <a:xfrm>
            <a:off x="497999" y="4524375"/>
            <a:ext cx="119063" cy="158750"/>
          </a:xfrm>
          <a:custGeom>
            <a:avLst/>
            <a:gdLst/>
            <a:ahLst/>
            <a:cxnLst/>
            <a:rect l="l" t="t" r="r" b="b"/>
            <a:pathLst>
              <a:path w="119063" h="158750">
                <a:moveTo>
                  <a:pt x="0" y="19844"/>
                </a:moveTo>
                <a:cubicBezTo>
                  <a:pt x="0" y="8899"/>
                  <a:pt x="8899" y="0"/>
                  <a:pt x="19844" y="0"/>
                </a:cubicBezTo>
                <a:lnTo>
                  <a:pt x="66198" y="0"/>
                </a:lnTo>
                <a:cubicBezTo>
                  <a:pt x="71469" y="0"/>
                  <a:pt x="76522" y="2077"/>
                  <a:pt x="80243" y="5798"/>
                </a:cubicBezTo>
                <a:lnTo>
                  <a:pt x="113264" y="38850"/>
                </a:lnTo>
                <a:cubicBezTo>
                  <a:pt x="116985" y="42571"/>
                  <a:pt x="119062" y="47625"/>
                  <a:pt x="119062" y="52896"/>
                </a:cubicBezTo>
                <a:lnTo>
                  <a:pt x="119062" y="138906"/>
                </a:lnTo>
                <a:cubicBezTo>
                  <a:pt x="119062" y="149851"/>
                  <a:pt x="110164" y="158750"/>
                  <a:pt x="99219" y="158750"/>
                </a:cubicBezTo>
                <a:lnTo>
                  <a:pt x="19844" y="158750"/>
                </a:lnTo>
                <a:cubicBezTo>
                  <a:pt x="8899" y="158750"/>
                  <a:pt x="0" y="149851"/>
                  <a:pt x="0" y="138906"/>
                </a:cubicBezTo>
                <a:lnTo>
                  <a:pt x="0" y="19844"/>
                </a:lnTo>
                <a:close/>
                <a:moveTo>
                  <a:pt x="64492" y="18138"/>
                </a:moveTo>
                <a:lnTo>
                  <a:pt x="64492" y="47129"/>
                </a:lnTo>
                <a:cubicBezTo>
                  <a:pt x="64492" y="51253"/>
                  <a:pt x="67810" y="54570"/>
                  <a:pt x="71934" y="54570"/>
                </a:cubicBezTo>
                <a:lnTo>
                  <a:pt x="100924" y="54570"/>
                </a:lnTo>
                <a:lnTo>
                  <a:pt x="64492" y="18138"/>
                </a:lnTo>
                <a:close/>
                <a:moveTo>
                  <a:pt x="37207" y="79375"/>
                </a:moveTo>
                <a:cubicBezTo>
                  <a:pt x="33083" y="79375"/>
                  <a:pt x="29766" y="82693"/>
                  <a:pt x="29766" y="86816"/>
                </a:cubicBezTo>
                <a:cubicBezTo>
                  <a:pt x="29766" y="90940"/>
                  <a:pt x="33083" y="94258"/>
                  <a:pt x="37207" y="94258"/>
                </a:cubicBezTo>
                <a:lnTo>
                  <a:pt x="81855" y="94258"/>
                </a:lnTo>
                <a:cubicBezTo>
                  <a:pt x="85979" y="94258"/>
                  <a:pt x="89297" y="90940"/>
                  <a:pt x="89297" y="86816"/>
                </a:cubicBezTo>
                <a:cubicBezTo>
                  <a:pt x="89297" y="82693"/>
                  <a:pt x="85979" y="79375"/>
                  <a:pt x="81855" y="79375"/>
                </a:cubicBezTo>
                <a:lnTo>
                  <a:pt x="37207" y="79375"/>
                </a:lnTo>
                <a:close/>
                <a:moveTo>
                  <a:pt x="37207" y="109141"/>
                </a:moveTo>
                <a:cubicBezTo>
                  <a:pt x="33083" y="109141"/>
                  <a:pt x="29766" y="112458"/>
                  <a:pt x="29766" y="116582"/>
                </a:cubicBezTo>
                <a:cubicBezTo>
                  <a:pt x="29766" y="120706"/>
                  <a:pt x="33083" y="124023"/>
                  <a:pt x="37207" y="124023"/>
                </a:cubicBezTo>
                <a:lnTo>
                  <a:pt x="81855" y="124023"/>
                </a:lnTo>
                <a:cubicBezTo>
                  <a:pt x="85979" y="124023"/>
                  <a:pt x="89297" y="120706"/>
                  <a:pt x="89297" y="116582"/>
                </a:cubicBezTo>
                <a:cubicBezTo>
                  <a:pt x="89297" y="112458"/>
                  <a:pt x="85979" y="109141"/>
                  <a:pt x="81855" y="109141"/>
                </a:cubicBezTo>
                <a:lnTo>
                  <a:pt x="37207" y="10914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76" name="Text 38"/>
          <p:cNvSpPr/>
          <p:nvPr/>
        </p:nvSpPr>
        <p:spPr>
          <a:xfrm>
            <a:off x="843280" y="4476750"/>
            <a:ext cx="857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分析报告</a:t>
            </a:r>
            <a:endParaRPr lang="en-US" sz="1600" dirty="0"/>
          </a:p>
        </p:txBody>
      </p:sp>
      <p:sp>
        <p:nvSpPr>
          <p:cNvPr id="77" name="Shape 39"/>
          <p:cNvSpPr/>
          <p:nvPr/>
        </p:nvSpPr>
        <p:spPr>
          <a:xfrm>
            <a:off x="367030" y="488950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8" name="Shape 40"/>
          <p:cNvSpPr/>
          <p:nvPr/>
        </p:nvSpPr>
        <p:spPr>
          <a:xfrm>
            <a:off x="478155" y="5016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98847" y="3026"/>
                </a:moveTo>
                <a:lnTo>
                  <a:pt x="76969" y="24904"/>
                </a:lnTo>
                <a:lnTo>
                  <a:pt x="102096" y="50031"/>
                </a:lnTo>
                <a:lnTo>
                  <a:pt x="123974" y="28153"/>
                </a:lnTo>
                <a:cubicBezTo>
                  <a:pt x="125909" y="26194"/>
                  <a:pt x="127000" y="23564"/>
                  <a:pt x="127000" y="20836"/>
                </a:cubicBezTo>
                <a:cubicBezTo>
                  <a:pt x="127000" y="18107"/>
                  <a:pt x="125909" y="15478"/>
                  <a:pt x="123974" y="13519"/>
                </a:cubicBezTo>
                <a:lnTo>
                  <a:pt x="113481" y="3026"/>
                </a:lnTo>
                <a:cubicBezTo>
                  <a:pt x="111522" y="1091"/>
                  <a:pt x="108893" y="0"/>
                  <a:pt x="106164" y="0"/>
                </a:cubicBezTo>
                <a:cubicBezTo>
                  <a:pt x="103436" y="0"/>
                  <a:pt x="100806" y="1091"/>
                  <a:pt x="98847" y="3026"/>
                </a:cubicBezTo>
                <a:close/>
                <a:moveTo>
                  <a:pt x="68560" y="33313"/>
                </a:moveTo>
                <a:lnTo>
                  <a:pt x="3026" y="98847"/>
                </a:lnTo>
                <a:cubicBezTo>
                  <a:pt x="1091" y="100806"/>
                  <a:pt x="0" y="103436"/>
                  <a:pt x="0" y="106164"/>
                </a:cubicBezTo>
                <a:cubicBezTo>
                  <a:pt x="0" y="108893"/>
                  <a:pt x="1091" y="111522"/>
                  <a:pt x="3026" y="113481"/>
                </a:cubicBezTo>
                <a:lnTo>
                  <a:pt x="13519" y="123974"/>
                </a:lnTo>
                <a:cubicBezTo>
                  <a:pt x="15478" y="125909"/>
                  <a:pt x="18107" y="127000"/>
                  <a:pt x="20836" y="127000"/>
                </a:cubicBezTo>
                <a:cubicBezTo>
                  <a:pt x="23564" y="127000"/>
                  <a:pt x="26194" y="125909"/>
                  <a:pt x="28153" y="123974"/>
                </a:cubicBezTo>
                <a:lnTo>
                  <a:pt x="93687" y="58440"/>
                </a:lnTo>
                <a:lnTo>
                  <a:pt x="68560" y="33313"/>
                </a:lnTo>
                <a:close/>
              </a:path>
            </a:pathLst>
          </a:custGeom>
          <a:solidFill>
            <a:srgbClr val="B48EAD"/>
          </a:solidFill>
        </p:spPr>
      </p:sp>
      <p:sp>
        <p:nvSpPr>
          <p:cNvPr id="79" name="Text 41"/>
          <p:cNvSpPr/>
          <p:nvPr/>
        </p:nvSpPr>
        <p:spPr>
          <a:xfrm>
            <a:off x="621030" y="498475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一键生成</a:t>
            </a:r>
            <a:endParaRPr lang="en-US" sz="1600" dirty="0"/>
          </a:p>
        </p:txBody>
      </p:sp>
      <p:sp>
        <p:nvSpPr>
          <p:cNvPr id="80" name="Text 42"/>
          <p:cNvSpPr/>
          <p:nvPr/>
        </p:nvSpPr>
        <p:spPr>
          <a:xfrm>
            <a:off x="462280" y="520700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PDF/HTML 格式治理报告</a:t>
            </a:r>
            <a:endParaRPr lang="en-US" sz="1600" dirty="0"/>
          </a:p>
        </p:txBody>
      </p:sp>
      <p:sp>
        <p:nvSpPr>
          <p:cNvPr id="81" name="Shape 43"/>
          <p:cNvSpPr/>
          <p:nvPr/>
        </p:nvSpPr>
        <p:spPr>
          <a:xfrm>
            <a:off x="367030" y="552450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2" name="Shape 44"/>
          <p:cNvSpPr/>
          <p:nvPr/>
        </p:nvSpPr>
        <p:spPr>
          <a:xfrm>
            <a:off x="470218" y="5651500"/>
            <a:ext cx="142875" cy="127000"/>
          </a:xfrm>
          <a:custGeom>
            <a:avLst/>
            <a:gdLst/>
            <a:ahLst/>
            <a:cxnLst/>
            <a:rect l="l" t="t" r="r" b="b"/>
            <a:pathLst>
              <a:path w="142875" h="127000">
                <a:moveTo>
                  <a:pt x="71438" y="15875"/>
                </a:moveTo>
                <a:cubicBezTo>
                  <a:pt x="97730" y="15875"/>
                  <a:pt x="119063" y="37207"/>
                  <a:pt x="119063" y="63500"/>
                </a:cubicBezTo>
                <a:cubicBezTo>
                  <a:pt x="119063" y="89793"/>
                  <a:pt x="97730" y="111125"/>
                  <a:pt x="71438" y="111125"/>
                </a:cubicBezTo>
                <a:cubicBezTo>
                  <a:pt x="55265" y="111125"/>
                  <a:pt x="40953" y="103063"/>
                  <a:pt x="32345" y="90711"/>
                </a:cubicBezTo>
                <a:cubicBezTo>
                  <a:pt x="29840" y="87114"/>
                  <a:pt x="24879" y="86246"/>
                  <a:pt x="21282" y="88751"/>
                </a:cubicBezTo>
                <a:cubicBezTo>
                  <a:pt x="17686" y="91256"/>
                  <a:pt x="16818" y="96217"/>
                  <a:pt x="19323" y="99814"/>
                </a:cubicBezTo>
                <a:cubicBezTo>
                  <a:pt x="30783" y="116235"/>
                  <a:pt x="49857" y="127000"/>
                  <a:pt x="71438" y="127000"/>
                </a:cubicBezTo>
                <a:cubicBezTo>
                  <a:pt x="106511" y="127000"/>
                  <a:pt x="134938" y="98574"/>
                  <a:pt x="134938" y="63500"/>
                </a:cubicBezTo>
                <a:cubicBezTo>
                  <a:pt x="134938" y="28426"/>
                  <a:pt x="106511" y="0"/>
                  <a:pt x="71438" y="0"/>
                </a:cubicBezTo>
                <a:cubicBezTo>
                  <a:pt x="50180" y="0"/>
                  <a:pt x="31378" y="10443"/>
                  <a:pt x="19844" y="26467"/>
                </a:cubicBezTo>
                <a:lnTo>
                  <a:pt x="19844" y="19844"/>
                </a:lnTo>
                <a:cubicBezTo>
                  <a:pt x="19844" y="15453"/>
                  <a:pt x="16297" y="11906"/>
                  <a:pt x="11906" y="11906"/>
                </a:cubicBezTo>
                <a:cubicBezTo>
                  <a:pt x="7516" y="11906"/>
                  <a:pt x="3969" y="15453"/>
                  <a:pt x="3969" y="19844"/>
                </a:cubicBezTo>
                <a:lnTo>
                  <a:pt x="3969" y="47625"/>
                </a:lnTo>
                <a:cubicBezTo>
                  <a:pt x="3969" y="52015"/>
                  <a:pt x="7516" y="55563"/>
                  <a:pt x="11906" y="55563"/>
                </a:cubicBezTo>
                <a:lnTo>
                  <a:pt x="18008" y="55563"/>
                </a:lnTo>
                <a:cubicBezTo>
                  <a:pt x="18132" y="55563"/>
                  <a:pt x="18256" y="55563"/>
                  <a:pt x="18380" y="55563"/>
                </a:cubicBezTo>
                <a:lnTo>
                  <a:pt x="39712" y="55563"/>
                </a:lnTo>
                <a:cubicBezTo>
                  <a:pt x="44103" y="55563"/>
                  <a:pt x="47650" y="52015"/>
                  <a:pt x="47650" y="47625"/>
                </a:cubicBezTo>
                <a:cubicBezTo>
                  <a:pt x="47650" y="43235"/>
                  <a:pt x="44103" y="39688"/>
                  <a:pt x="39712" y="39688"/>
                </a:cubicBezTo>
                <a:lnTo>
                  <a:pt x="30212" y="39688"/>
                </a:lnTo>
                <a:cubicBezTo>
                  <a:pt x="38422" y="25450"/>
                  <a:pt x="53826" y="15875"/>
                  <a:pt x="71438" y="15875"/>
                </a:cubicBezTo>
                <a:close/>
                <a:moveTo>
                  <a:pt x="77391" y="37703"/>
                </a:moveTo>
                <a:cubicBezTo>
                  <a:pt x="77391" y="34404"/>
                  <a:pt x="74737" y="31750"/>
                  <a:pt x="71438" y="31750"/>
                </a:cubicBezTo>
                <a:cubicBezTo>
                  <a:pt x="68138" y="31750"/>
                  <a:pt x="65484" y="34404"/>
                  <a:pt x="65484" y="37703"/>
                </a:cubicBezTo>
                <a:lnTo>
                  <a:pt x="65484" y="63500"/>
                </a:lnTo>
                <a:cubicBezTo>
                  <a:pt x="65484" y="65088"/>
                  <a:pt x="66104" y="66601"/>
                  <a:pt x="67221" y="67717"/>
                </a:cubicBezTo>
                <a:lnTo>
                  <a:pt x="85080" y="85576"/>
                </a:lnTo>
                <a:cubicBezTo>
                  <a:pt x="87412" y="87908"/>
                  <a:pt x="91182" y="87908"/>
                  <a:pt x="93489" y="85576"/>
                </a:cubicBezTo>
                <a:cubicBezTo>
                  <a:pt x="95796" y="83245"/>
                  <a:pt x="95821" y="79474"/>
                  <a:pt x="93489" y="77167"/>
                </a:cubicBezTo>
                <a:lnTo>
                  <a:pt x="77366" y="61044"/>
                </a:lnTo>
                <a:lnTo>
                  <a:pt x="77366" y="37703"/>
                </a:lnTo>
                <a:close/>
              </a:path>
            </a:pathLst>
          </a:custGeom>
          <a:solidFill>
            <a:srgbClr val="B48EAD"/>
          </a:solidFill>
        </p:spPr>
      </p:sp>
      <p:sp>
        <p:nvSpPr>
          <p:cNvPr id="83" name="Text 45"/>
          <p:cNvSpPr/>
          <p:nvPr/>
        </p:nvSpPr>
        <p:spPr>
          <a:xfrm>
            <a:off x="621030" y="561975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版本快照</a:t>
            </a:r>
            <a:endParaRPr lang="en-US" sz="1600" dirty="0"/>
          </a:p>
        </p:txBody>
      </p:sp>
      <p:sp>
        <p:nvSpPr>
          <p:cNvPr id="84" name="Text 46"/>
          <p:cNvSpPr/>
          <p:nvPr/>
        </p:nvSpPr>
        <p:spPr>
          <a:xfrm>
            <a:off x="462280" y="584200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支持历史版本对比与回溯</a:t>
            </a:r>
            <a:endParaRPr lang="en-US" sz="1600" dirty="0"/>
          </a:p>
        </p:txBody>
      </p:sp>
      <p:sp>
        <p:nvSpPr>
          <p:cNvPr id="85" name="Shape 47"/>
          <p:cNvSpPr/>
          <p:nvPr/>
        </p:nvSpPr>
        <p:spPr>
          <a:xfrm>
            <a:off x="367030" y="615950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86" name="Shape 48"/>
          <p:cNvSpPr/>
          <p:nvPr/>
        </p:nvSpPr>
        <p:spPr>
          <a:xfrm>
            <a:off x="478155" y="6286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95250" y="47625"/>
                </a:moveTo>
                <a:cubicBezTo>
                  <a:pt x="108396" y="47625"/>
                  <a:pt x="119063" y="36959"/>
                  <a:pt x="119063" y="23812"/>
                </a:cubicBezTo>
                <a:cubicBezTo>
                  <a:pt x="119063" y="10666"/>
                  <a:pt x="108396" y="0"/>
                  <a:pt x="95250" y="0"/>
                </a:cubicBezTo>
                <a:cubicBezTo>
                  <a:pt x="82104" y="0"/>
                  <a:pt x="71438" y="10666"/>
                  <a:pt x="71438" y="23812"/>
                </a:cubicBezTo>
                <a:cubicBezTo>
                  <a:pt x="71438" y="25152"/>
                  <a:pt x="71562" y="26491"/>
                  <a:pt x="71760" y="27781"/>
                </a:cubicBezTo>
                <a:lnTo>
                  <a:pt x="39588" y="45665"/>
                </a:lnTo>
                <a:cubicBezTo>
                  <a:pt x="35396" y="41945"/>
                  <a:pt x="29865" y="39688"/>
                  <a:pt x="23812" y="39688"/>
                </a:cubicBezTo>
                <a:cubicBezTo>
                  <a:pt x="10666" y="39688"/>
                  <a:pt x="0" y="50354"/>
                  <a:pt x="0" y="63500"/>
                </a:cubicBezTo>
                <a:cubicBezTo>
                  <a:pt x="0" y="76646"/>
                  <a:pt x="10666" y="87313"/>
                  <a:pt x="23812" y="87313"/>
                </a:cubicBezTo>
                <a:cubicBezTo>
                  <a:pt x="29865" y="87313"/>
                  <a:pt x="35371" y="85055"/>
                  <a:pt x="39588" y="81335"/>
                </a:cubicBezTo>
                <a:lnTo>
                  <a:pt x="71760" y="99219"/>
                </a:lnTo>
                <a:cubicBezTo>
                  <a:pt x="71537" y="100509"/>
                  <a:pt x="71438" y="101823"/>
                  <a:pt x="71438" y="103188"/>
                </a:cubicBezTo>
                <a:cubicBezTo>
                  <a:pt x="71438" y="116334"/>
                  <a:pt x="82104" y="127000"/>
                  <a:pt x="95250" y="127000"/>
                </a:cubicBezTo>
                <a:cubicBezTo>
                  <a:pt x="108396" y="127000"/>
                  <a:pt x="119063" y="116334"/>
                  <a:pt x="119063" y="103188"/>
                </a:cubicBezTo>
                <a:cubicBezTo>
                  <a:pt x="119063" y="90041"/>
                  <a:pt x="108396" y="79375"/>
                  <a:pt x="95250" y="79375"/>
                </a:cubicBezTo>
                <a:cubicBezTo>
                  <a:pt x="89198" y="79375"/>
                  <a:pt x="83691" y="81632"/>
                  <a:pt x="79474" y="85353"/>
                </a:cubicBezTo>
                <a:lnTo>
                  <a:pt x="47303" y="67469"/>
                </a:lnTo>
                <a:cubicBezTo>
                  <a:pt x="47526" y="66179"/>
                  <a:pt x="47625" y="64864"/>
                  <a:pt x="47625" y="63500"/>
                </a:cubicBezTo>
                <a:cubicBezTo>
                  <a:pt x="47625" y="62136"/>
                  <a:pt x="47501" y="60821"/>
                  <a:pt x="47303" y="59531"/>
                </a:cubicBezTo>
                <a:lnTo>
                  <a:pt x="79474" y="41647"/>
                </a:lnTo>
                <a:cubicBezTo>
                  <a:pt x="83666" y="45368"/>
                  <a:pt x="89198" y="47625"/>
                  <a:pt x="95250" y="47625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87" name="Text 49"/>
          <p:cNvSpPr/>
          <p:nvPr/>
        </p:nvSpPr>
        <p:spPr>
          <a:xfrm>
            <a:off x="621030" y="625475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便捷分享</a:t>
            </a:r>
            <a:endParaRPr lang="en-US" sz="1600" dirty="0"/>
          </a:p>
        </p:txBody>
      </p:sp>
      <p:sp>
        <p:nvSpPr>
          <p:cNvPr id="88" name="Text 50"/>
          <p:cNvSpPr/>
          <p:nvPr/>
        </p:nvSpPr>
        <p:spPr>
          <a:xfrm>
            <a:off x="462280" y="647700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报告可下载、可共享</a:t>
            </a:r>
            <a:endParaRPr lang="en-US" sz="1600" dirty="0"/>
          </a:p>
        </p:txBody>
      </p:sp>
      <p:sp>
        <p:nvSpPr>
          <p:cNvPr id="89" name="Shape 51"/>
          <p:cNvSpPr/>
          <p:nvPr/>
        </p:nvSpPr>
        <p:spPr>
          <a:xfrm>
            <a:off x="6082030" y="4286250"/>
            <a:ext cx="5715000" cy="2571750"/>
          </a:xfrm>
          <a:custGeom>
            <a:avLst/>
            <a:gdLst/>
            <a:ahLst/>
            <a:cxnLst/>
            <a:rect l="l" t="t" r="r" b="b"/>
            <a:pathLst>
              <a:path w="5715000" h="2571750">
                <a:moveTo>
                  <a:pt x="63497" y="0"/>
                </a:moveTo>
                <a:lnTo>
                  <a:pt x="5651503" y="0"/>
                </a:lnTo>
                <a:cubicBezTo>
                  <a:pt x="5686572" y="0"/>
                  <a:pt x="5715000" y="28428"/>
                  <a:pt x="5715000" y="63497"/>
                </a:cubicBezTo>
                <a:lnTo>
                  <a:pt x="5715000" y="2508253"/>
                </a:lnTo>
                <a:cubicBezTo>
                  <a:pt x="5715000" y="2543322"/>
                  <a:pt x="5686572" y="2571750"/>
                  <a:pt x="5651503" y="2571750"/>
                </a:cubicBezTo>
                <a:lnTo>
                  <a:pt x="63497" y="2571750"/>
                </a:lnTo>
                <a:cubicBezTo>
                  <a:pt x="28428" y="2571750"/>
                  <a:pt x="0" y="2543322"/>
                  <a:pt x="0" y="2508253"/>
                </a:cubicBezTo>
                <a:lnTo>
                  <a:pt x="0" y="63497"/>
                </a:lnTo>
                <a:cubicBezTo>
                  <a:pt x="0" y="28428"/>
                  <a:pt x="28428" y="0"/>
                  <a:pt x="63497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90" name="Shape 52"/>
          <p:cNvSpPr/>
          <p:nvPr/>
        </p:nvSpPr>
        <p:spPr>
          <a:xfrm>
            <a:off x="6209030" y="441325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91" name="Shape 53"/>
          <p:cNvSpPr/>
          <p:nvPr/>
        </p:nvSpPr>
        <p:spPr>
          <a:xfrm>
            <a:off x="6300311" y="4524375"/>
            <a:ext cx="198438" cy="158750"/>
          </a:xfrm>
          <a:custGeom>
            <a:avLst/>
            <a:gdLst/>
            <a:ahLst/>
            <a:cxnLst/>
            <a:rect l="l" t="t" r="r" b="b"/>
            <a:pathLst>
              <a:path w="198438" h="158750">
                <a:moveTo>
                  <a:pt x="109141" y="0"/>
                </a:moveTo>
                <a:cubicBezTo>
                  <a:pt x="109141" y="-5488"/>
                  <a:pt x="104707" y="-9922"/>
                  <a:pt x="99219" y="-9922"/>
                </a:cubicBezTo>
                <a:cubicBezTo>
                  <a:pt x="93731" y="-9922"/>
                  <a:pt x="89297" y="-5488"/>
                  <a:pt x="89297" y="0"/>
                </a:cubicBezTo>
                <a:lnTo>
                  <a:pt x="89297" y="19844"/>
                </a:lnTo>
                <a:lnTo>
                  <a:pt x="59531" y="19844"/>
                </a:lnTo>
                <a:cubicBezTo>
                  <a:pt x="43098" y="19844"/>
                  <a:pt x="29766" y="33176"/>
                  <a:pt x="29766" y="49609"/>
                </a:cubicBezTo>
                <a:lnTo>
                  <a:pt x="29766" y="119062"/>
                </a:lnTo>
                <a:cubicBezTo>
                  <a:pt x="29766" y="135496"/>
                  <a:pt x="43098" y="148828"/>
                  <a:pt x="59531" y="148828"/>
                </a:cubicBezTo>
                <a:lnTo>
                  <a:pt x="138906" y="148828"/>
                </a:lnTo>
                <a:cubicBezTo>
                  <a:pt x="155339" y="148828"/>
                  <a:pt x="168672" y="135496"/>
                  <a:pt x="168672" y="119062"/>
                </a:cubicBezTo>
                <a:lnTo>
                  <a:pt x="168672" y="49609"/>
                </a:lnTo>
                <a:cubicBezTo>
                  <a:pt x="168672" y="33176"/>
                  <a:pt x="155339" y="19844"/>
                  <a:pt x="138906" y="19844"/>
                </a:cubicBezTo>
                <a:lnTo>
                  <a:pt x="109141" y="19844"/>
                </a:lnTo>
                <a:lnTo>
                  <a:pt x="109141" y="0"/>
                </a:lnTo>
                <a:close/>
                <a:moveTo>
                  <a:pt x="49609" y="114102"/>
                </a:moveTo>
                <a:cubicBezTo>
                  <a:pt x="49609" y="109978"/>
                  <a:pt x="52927" y="106660"/>
                  <a:pt x="57051" y="106660"/>
                </a:cubicBezTo>
                <a:lnTo>
                  <a:pt x="66973" y="106660"/>
                </a:lnTo>
                <a:cubicBezTo>
                  <a:pt x="71096" y="106660"/>
                  <a:pt x="74414" y="109978"/>
                  <a:pt x="74414" y="114102"/>
                </a:cubicBezTo>
                <a:cubicBezTo>
                  <a:pt x="74414" y="118225"/>
                  <a:pt x="71096" y="121543"/>
                  <a:pt x="66973" y="121543"/>
                </a:cubicBezTo>
                <a:lnTo>
                  <a:pt x="57051" y="121543"/>
                </a:lnTo>
                <a:cubicBezTo>
                  <a:pt x="52927" y="121543"/>
                  <a:pt x="49609" y="118225"/>
                  <a:pt x="49609" y="114102"/>
                </a:cubicBezTo>
                <a:close/>
                <a:moveTo>
                  <a:pt x="86816" y="114102"/>
                </a:moveTo>
                <a:cubicBezTo>
                  <a:pt x="86816" y="109978"/>
                  <a:pt x="90134" y="106660"/>
                  <a:pt x="94258" y="106660"/>
                </a:cubicBezTo>
                <a:lnTo>
                  <a:pt x="104180" y="106660"/>
                </a:lnTo>
                <a:cubicBezTo>
                  <a:pt x="108303" y="106660"/>
                  <a:pt x="111621" y="109978"/>
                  <a:pt x="111621" y="114102"/>
                </a:cubicBezTo>
                <a:cubicBezTo>
                  <a:pt x="111621" y="118225"/>
                  <a:pt x="108303" y="121543"/>
                  <a:pt x="104180" y="121543"/>
                </a:cubicBezTo>
                <a:lnTo>
                  <a:pt x="94258" y="121543"/>
                </a:lnTo>
                <a:cubicBezTo>
                  <a:pt x="90134" y="121543"/>
                  <a:pt x="86816" y="118225"/>
                  <a:pt x="86816" y="114102"/>
                </a:cubicBezTo>
                <a:close/>
                <a:moveTo>
                  <a:pt x="124023" y="114102"/>
                </a:moveTo>
                <a:cubicBezTo>
                  <a:pt x="124023" y="109978"/>
                  <a:pt x="127341" y="106660"/>
                  <a:pt x="131465" y="106660"/>
                </a:cubicBezTo>
                <a:lnTo>
                  <a:pt x="141387" y="106660"/>
                </a:lnTo>
                <a:cubicBezTo>
                  <a:pt x="145510" y="106660"/>
                  <a:pt x="148828" y="109978"/>
                  <a:pt x="148828" y="114102"/>
                </a:cubicBezTo>
                <a:cubicBezTo>
                  <a:pt x="148828" y="118225"/>
                  <a:pt x="145510" y="121543"/>
                  <a:pt x="141387" y="121543"/>
                </a:cubicBezTo>
                <a:lnTo>
                  <a:pt x="131465" y="121543"/>
                </a:lnTo>
                <a:cubicBezTo>
                  <a:pt x="127341" y="121543"/>
                  <a:pt x="124023" y="118225"/>
                  <a:pt x="124023" y="114102"/>
                </a:cubicBezTo>
                <a:close/>
                <a:moveTo>
                  <a:pt x="69453" y="54570"/>
                </a:moveTo>
                <a:cubicBezTo>
                  <a:pt x="77667" y="54570"/>
                  <a:pt x="84336" y="61239"/>
                  <a:pt x="84336" y="69453"/>
                </a:cubicBezTo>
                <a:cubicBezTo>
                  <a:pt x="84336" y="77667"/>
                  <a:pt x="77667" y="84336"/>
                  <a:pt x="69453" y="84336"/>
                </a:cubicBezTo>
                <a:cubicBezTo>
                  <a:pt x="61239" y="84336"/>
                  <a:pt x="54570" y="77667"/>
                  <a:pt x="54570" y="69453"/>
                </a:cubicBezTo>
                <a:cubicBezTo>
                  <a:pt x="54570" y="61239"/>
                  <a:pt x="61239" y="54570"/>
                  <a:pt x="69453" y="54570"/>
                </a:cubicBezTo>
                <a:close/>
                <a:moveTo>
                  <a:pt x="114102" y="69453"/>
                </a:moveTo>
                <a:cubicBezTo>
                  <a:pt x="114102" y="61239"/>
                  <a:pt x="120770" y="54570"/>
                  <a:pt x="128984" y="54570"/>
                </a:cubicBezTo>
                <a:cubicBezTo>
                  <a:pt x="137198" y="54570"/>
                  <a:pt x="143867" y="61239"/>
                  <a:pt x="143867" y="69453"/>
                </a:cubicBezTo>
                <a:cubicBezTo>
                  <a:pt x="143867" y="77667"/>
                  <a:pt x="137198" y="84336"/>
                  <a:pt x="128984" y="84336"/>
                </a:cubicBezTo>
                <a:cubicBezTo>
                  <a:pt x="120770" y="84336"/>
                  <a:pt x="114102" y="77667"/>
                  <a:pt x="114102" y="69453"/>
                </a:cubicBezTo>
                <a:close/>
                <a:moveTo>
                  <a:pt x="19844" y="69453"/>
                </a:moveTo>
                <a:cubicBezTo>
                  <a:pt x="19844" y="63965"/>
                  <a:pt x="15410" y="59531"/>
                  <a:pt x="9922" y="59531"/>
                </a:cubicBezTo>
                <a:cubicBezTo>
                  <a:pt x="4434" y="59531"/>
                  <a:pt x="0" y="63965"/>
                  <a:pt x="0" y="69453"/>
                </a:cubicBezTo>
                <a:lnTo>
                  <a:pt x="0" y="99219"/>
                </a:lnTo>
                <a:cubicBezTo>
                  <a:pt x="0" y="104707"/>
                  <a:pt x="4434" y="109141"/>
                  <a:pt x="9922" y="109141"/>
                </a:cubicBezTo>
                <a:cubicBezTo>
                  <a:pt x="15410" y="109141"/>
                  <a:pt x="19844" y="104707"/>
                  <a:pt x="19844" y="99219"/>
                </a:cubicBezTo>
                <a:lnTo>
                  <a:pt x="19844" y="69453"/>
                </a:lnTo>
                <a:close/>
                <a:moveTo>
                  <a:pt x="188516" y="59531"/>
                </a:moveTo>
                <a:cubicBezTo>
                  <a:pt x="183028" y="59531"/>
                  <a:pt x="178594" y="63965"/>
                  <a:pt x="178594" y="69453"/>
                </a:cubicBezTo>
                <a:lnTo>
                  <a:pt x="178594" y="99219"/>
                </a:lnTo>
                <a:cubicBezTo>
                  <a:pt x="178594" y="104707"/>
                  <a:pt x="183028" y="109141"/>
                  <a:pt x="188516" y="109141"/>
                </a:cubicBezTo>
                <a:cubicBezTo>
                  <a:pt x="194004" y="109141"/>
                  <a:pt x="198438" y="104707"/>
                  <a:pt x="198438" y="99219"/>
                </a:cubicBezTo>
                <a:lnTo>
                  <a:pt x="198438" y="69453"/>
                </a:lnTo>
                <a:cubicBezTo>
                  <a:pt x="198438" y="63965"/>
                  <a:pt x="194004" y="59531"/>
                  <a:pt x="188516" y="59531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92" name="Text 54"/>
          <p:cNvSpPr/>
          <p:nvPr/>
        </p:nvSpPr>
        <p:spPr>
          <a:xfrm>
            <a:off x="6685280" y="4476750"/>
            <a:ext cx="1047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自动化任务</a:t>
            </a:r>
            <a:endParaRPr lang="en-US" sz="1600" dirty="0"/>
          </a:p>
        </p:txBody>
      </p:sp>
      <p:sp>
        <p:nvSpPr>
          <p:cNvPr id="93" name="Shape 55"/>
          <p:cNvSpPr/>
          <p:nvPr/>
        </p:nvSpPr>
        <p:spPr>
          <a:xfrm>
            <a:off x="6209030" y="488950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94" name="Shape 56"/>
          <p:cNvSpPr/>
          <p:nvPr/>
        </p:nvSpPr>
        <p:spPr>
          <a:xfrm>
            <a:off x="6320155" y="5016500"/>
            <a:ext cx="127000" cy="127000"/>
          </a:xfrm>
          <a:custGeom>
            <a:avLst/>
            <a:gdLst/>
            <a:ahLst/>
            <a:cxnLst/>
            <a:rect l="l" t="t" r="r" b="b"/>
            <a:pathLst>
              <a:path w="127000" h="127000">
                <a:moveTo>
                  <a:pt x="119087" y="47625"/>
                </a:moveTo>
                <a:lnTo>
                  <a:pt x="121047" y="47625"/>
                </a:lnTo>
                <a:cubicBezTo>
                  <a:pt x="124346" y="47625"/>
                  <a:pt x="127000" y="44971"/>
                  <a:pt x="127000" y="41672"/>
                </a:cubicBezTo>
                <a:lnTo>
                  <a:pt x="127000" y="5953"/>
                </a:lnTo>
                <a:cubicBezTo>
                  <a:pt x="127000" y="3547"/>
                  <a:pt x="125561" y="1364"/>
                  <a:pt x="123329" y="446"/>
                </a:cubicBezTo>
                <a:cubicBezTo>
                  <a:pt x="121096" y="-471"/>
                  <a:pt x="118542" y="50"/>
                  <a:pt x="116830" y="1736"/>
                </a:cubicBezTo>
                <a:lnTo>
                  <a:pt x="104006" y="14585"/>
                </a:lnTo>
                <a:cubicBezTo>
                  <a:pt x="93018" y="5482"/>
                  <a:pt x="78879" y="0"/>
                  <a:pt x="63500" y="0"/>
                </a:cubicBezTo>
                <a:cubicBezTo>
                  <a:pt x="31502" y="0"/>
                  <a:pt x="5035" y="23664"/>
                  <a:pt x="645" y="54446"/>
                </a:cubicBezTo>
                <a:cubicBezTo>
                  <a:pt x="25" y="58787"/>
                  <a:pt x="3026" y="62805"/>
                  <a:pt x="7367" y="63426"/>
                </a:cubicBezTo>
                <a:cubicBezTo>
                  <a:pt x="11708" y="64046"/>
                  <a:pt x="15726" y="61020"/>
                  <a:pt x="16346" y="56704"/>
                </a:cubicBezTo>
                <a:cubicBezTo>
                  <a:pt x="19645" y="33610"/>
                  <a:pt x="39514" y="15875"/>
                  <a:pt x="63500" y="15875"/>
                </a:cubicBezTo>
                <a:cubicBezTo>
                  <a:pt x="74513" y="15875"/>
                  <a:pt x="84634" y="19596"/>
                  <a:pt x="92695" y="25871"/>
                </a:cubicBezTo>
                <a:lnTo>
                  <a:pt x="81111" y="37455"/>
                </a:lnTo>
                <a:cubicBezTo>
                  <a:pt x="79400" y="39167"/>
                  <a:pt x="78904" y="41721"/>
                  <a:pt x="79821" y="43954"/>
                </a:cubicBezTo>
                <a:cubicBezTo>
                  <a:pt x="80739" y="46186"/>
                  <a:pt x="82922" y="47625"/>
                  <a:pt x="85328" y="47625"/>
                </a:cubicBezTo>
                <a:lnTo>
                  <a:pt x="119087" y="47625"/>
                </a:lnTo>
                <a:close/>
                <a:moveTo>
                  <a:pt x="126380" y="72554"/>
                </a:moveTo>
                <a:cubicBezTo>
                  <a:pt x="127000" y="68213"/>
                  <a:pt x="123974" y="64195"/>
                  <a:pt x="119658" y="63574"/>
                </a:cubicBezTo>
                <a:cubicBezTo>
                  <a:pt x="115342" y="62954"/>
                  <a:pt x="111299" y="65980"/>
                  <a:pt x="110679" y="70296"/>
                </a:cubicBezTo>
                <a:cubicBezTo>
                  <a:pt x="107379" y="93365"/>
                  <a:pt x="87511" y="111100"/>
                  <a:pt x="63525" y="111100"/>
                </a:cubicBezTo>
                <a:cubicBezTo>
                  <a:pt x="52512" y="111100"/>
                  <a:pt x="42391" y="107379"/>
                  <a:pt x="34330" y="101104"/>
                </a:cubicBezTo>
                <a:lnTo>
                  <a:pt x="45889" y="89545"/>
                </a:lnTo>
                <a:cubicBezTo>
                  <a:pt x="47600" y="87833"/>
                  <a:pt x="48096" y="85279"/>
                  <a:pt x="47179" y="83046"/>
                </a:cubicBezTo>
                <a:cubicBezTo>
                  <a:pt x="46261" y="80814"/>
                  <a:pt x="44078" y="79375"/>
                  <a:pt x="41672" y="79375"/>
                </a:cubicBezTo>
                <a:lnTo>
                  <a:pt x="5953" y="79375"/>
                </a:lnTo>
                <a:cubicBezTo>
                  <a:pt x="2654" y="79375"/>
                  <a:pt x="0" y="82029"/>
                  <a:pt x="0" y="85328"/>
                </a:cubicBezTo>
                <a:lnTo>
                  <a:pt x="0" y="121047"/>
                </a:lnTo>
                <a:cubicBezTo>
                  <a:pt x="0" y="123453"/>
                  <a:pt x="1439" y="125636"/>
                  <a:pt x="3671" y="126554"/>
                </a:cubicBezTo>
                <a:cubicBezTo>
                  <a:pt x="5904" y="127471"/>
                  <a:pt x="8458" y="126950"/>
                  <a:pt x="10170" y="125264"/>
                </a:cubicBezTo>
                <a:lnTo>
                  <a:pt x="23019" y="112415"/>
                </a:lnTo>
                <a:cubicBezTo>
                  <a:pt x="33982" y="121518"/>
                  <a:pt x="48121" y="127000"/>
                  <a:pt x="63500" y="127000"/>
                </a:cubicBezTo>
                <a:cubicBezTo>
                  <a:pt x="95498" y="127000"/>
                  <a:pt x="121965" y="103336"/>
                  <a:pt x="126355" y="72554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95" name="Text 57"/>
          <p:cNvSpPr/>
          <p:nvPr/>
        </p:nvSpPr>
        <p:spPr>
          <a:xfrm>
            <a:off x="6463030" y="498475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定时同步</a:t>
            </a:r>
            <a:endParaRPr lang="en-US" sz="1600" dirty="0"/>
          </a:p>
        </p:txBody>
      </p:sp>
      <p:sp>
        <p:nvSpPr>
          <p:cNvPr id="96" name="Text 58"/>
          <p:cNvSpPr/>
          <p:nvPr/>
        </p:nvSpPr>
        <p:spPr>
          <a:xfrm>
            <a:off x="6304280" y="520700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GitHub/Gitee 数据自动同步</a:t>
            </a:r>
            <a:endParaRPr lang="en-US" sz="1600" dirty="0"/>
          </a:p>
        </p:txBody>
      </p:sp>
      <p:sp>
        <p:nvSpPr>
          <p:cNvPr id="97" name="Shape 59"/>
          <p:cNvSpPr/>
          <p:nvPr/>
        </p:nvSpPr>
        <p:spPr>
          <a:xfrm>
            <a:off x="6209030" y="552450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98" name="Shape 60"/>
          <p:cNvSpPr/>
          <p:nvPr/>
        </p:nvSpPr>
        <p:spPr>
          <a:xfrm>
            <a:off x="6328093" y="56515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31750" y="0"/>
                </a:moveTo>
                <a:cubicBezTo>
                  <a:pt x="36140" y="0"/>
                  <a:pt x="39688" y="3547"/>
                  <a:pt x="39688" y="7938"/>
                </a:cubicBezTo>
                <a:lnTo>
                  <a:pt x="39688" y="15875"/>
                </a:lnTo>
                <a:lnTo>
                  <a:pt x="71438" y="15875"/>
                </a:lnTo>
                <a:lnTo>
                  <a:pt x="71438" y="7938"/>
                </a:lnTo>
                <a:cubicBezTo>
                  <a:pt x="71438" y="3547"/>
                  <a:pt x="74985" y="0"/>
                  <a:pt x="79375" y="0"/>
                </a:cubicBezTo>
                <a:cubicBezTo>
                  <a:pt x="83765" y="0"/>
                  <a:pt x="87313" y="3547"/>
                  <a:pt x="87313" y="7938"/>
                </a:cubicBezTo>
                <a:lnTo>
                  <a:pt x="87313" y="15875"/>
                </a:lnTo>
                <a:lnTo>
                  <a:pt x="95250" y="15875"/>
                </a:lnTo>
                <a:cubicBezTo>
                  <a:pt x="104006" y="15875"/>
                  <a:pt x="111125" y="22994"/>
                  <a:pt x="111125" y="31750"/>
                </a:cubicBezTo>
                <a:lnTo>
                  <a:pt x="111125" y="103188"/>
                </a:lnTo>
                <a:cubicBezTo>
                  <a:pt x="111125" y="111944"/>
                  <a:pt x="104006" y="119063"/>
                  <a:pt x="95250" y="119063"/>
                </a:cubicBezTo>
                <a:lnTo>
                  <a:pt x="15875" y="119063"/>
                </a:lnTo>
                <a:cubicBezTo>
                  <a:pt x="7119" y="119063"/>
                  <a:pt x="0" y="111944"/>
                  <a:pt x="0" y="103188"/>
                </a:cubicBezTo>
                <a:lnTo>
                  <a:pt x="0" y="31750"/>
                </a:lnTo>
                <a:cubicBezTo>
                  <a:pt x="0" y="22994"/>
                  <a:pt x="7119" y="15875"/>
                  <a:pt x="15875" y="15875"/>
                </a:cubicBezTo>
                <a:lnTo>
                  <a:pt x="23812" y="15875"/>
                </a:lnTo>
                <a:lnTo>
                  <a:pt x="23812" y="7938"/>
                </a:lnTo>
                <a:cubicBezTo>
                  <a:pt x="23812" y="3547"/>
                  <a:pt x="27360" y="0"/>
                  <a:pt x="31750" y="0"/>
                </a:cubicBezTo>
                <a:close/>
                <a:moveTo>
                  <a:pt x="15875" y="59531"/>
                </a:moveTo>
                <a:lnTo>
                  <a:pt x="15875" y="67469"/>
                </a:lnTo>
                <a:cubicBezTo>
                  <a:pt x="15875" y="69652"/>
                  <a:pt x="17661" y="71438"/>
                  <a:pt x="19844" y="71438"/>
                </a:cubicBezTo>
                <a:lnTo>
                  <a:pt x="27781" y="71438"/>
                </a:lnTo>
                <a:cubicBezTo>
                  <a:pt x="29964" y="71438"/>
                  <a:pt x="31750" y="69652"/>
                  <a:pt x="31750" y="67469"/>
                </a:cubicBezTo>
                <a:lnTo>
                  <a:pt x="31750" y="59531"/>
                </a:lnTo>
                <a:cubicBezTo>
                  <a:pt x="31750" y="57348"/>
                  <a:pt x="29964" y="55563"/>
                  <a:pt x="27781" y="55563"/>
                </a:cubicBezTo>
                <a:lnTo>
                  <a:pt x="19844" y="55563"/>
                </a:lnTo>
                <a:cubicBezTo>
                  <a:pt x="17661" y="55563"/>
                  <a:pt x="15875" y="57348"/>
                  <a:pt x="15875" y="59531"/>
                </a:cubicBezTo>
                <a:close/>
                <a:moveTo>
                  <a:pt x="47625" y="59531"/>
                </a:moveTo>
                <a:lnTo>
                  <a:pt x="47625" y="67469"/>
                </a:lnTo>
                <a:cubicBezTo>
                  <a:pt x="47625" y="69652"/>
                  <a:pt x="49411" y="71438"/>
                  <a:pt x="51594" y="71438"/>
                </a:cubicBezTo>
                <a:lnTo>
                  <a:pt x="59531" y="71438"/>
                </a:lnTo>
                <a:cubicBezTo>
                  <a:pt x="61714" y="71438"/>
                  <a:pt x="63500" y="69652"/>
                  <a:pt x="63500" y="67469"/>
                </a:cubicBezTo>
                <a:lnTo>
                  <a:pt x="63500" y="59531"/>
                </a:lnTo>
                <a:cubicBezTo>
                  <a:pt x="63500" y="57348"/>
                  <a:pt x="61714" y="55563"/>
                  <a:pt x="59531" y="55563"/>
                </a:cubicBezTo>
                <a:lnTo>
                  <a:pt x="51594" y="55563"/>
                </a:lnTo>
                <a:cubicBezTo>
                  <a:pt x="49411" y="55563"/>
                  <a:pt x="47625" y="57348"/>
                  <a:pt x="47625" y="59531"/>
                </a:cubicBezTo>
                <a:close/>
                <a:moveTo>
                  <a:pt x="83344" y="55563"/>
                </a:moveTo>
                <a:cubicBezTo>
                  <a:pt x="81161" y="55563"/>
                  <a:pt x="79375" y="57348"/>
                  <a:pt x="79375" y="59531"/>
                </a:cubicBezTo>
                <a:lnTo>
                  <a:pt x="79375" y="67469"/>
                </a:lnTo>
                <a:cubicBezTo>
                  <a:pt x="79375" y="69652"/>
                  <a:pt x="81161" y="71438"/>
                  <a:pt x="83344" y="71438"/>
                </a:cubicBezTo>
                <a:lnTo>
                  <a:pt x="91281" y="71438"/>
                </a:lnTo>
                <a:cubicBezTo>
                  <a:pt x="93464" y="71438"/>
                  <a:pt x="95250" y="69652"/>
                  <a:pt x="95250" y="67469"/>
                </a:cubicBezTo>
                <a:lnTo>
                  <a:pt x="95250" y="59531"/>
                </a:lnTo>
                <a:cubicBezTo>
                  <a:pt x="95250" y="57348"/>
                  <a:pt x="93464" y="55563"/>
                  <a:pt x="91281" y="55563"/>
                </a:cubicBezTo>
                <a:lnTo>
                  <a:pt x="83344" y="55563"/>
                </a:lnTo>
                <a:close/>
                <a:moveTo>
                  <a:pt x="15875" y="91281"/>
                </a:moveTo>
                <a:lnTo>
                  <a:pt x="15875" y="99219"/>
                </a:lnTo>
                <a:cubicBezTo>
                  <a:pt x="15875" y="101402"/>
                  <a:pt x="17661" y="103188"/>
                  <a:pt x="19844" y="103188"/>
                </a:cubicBezTo>
                <a:lnTo>
                  <a:pt x="27781" y="103188"/>
                </a:lnTo>
                <a:cubicBezTo>
                  <a:pt x="29964" y="103188"/>
                  <a:pt x="31750" y="101402"/>
                  <a:pt x="31750" y="99219"/>
                </a:cubicBezTo>
                <a:lnTo>
                  <a:pt x="31750" y="91281"/>
                </a:lnTo>
                <a:cubicBezTo>
                  <a:pt x="31750" y="89098"/>
                  <a:pt x="29964" y="87313"/>
                  <a:pt x="27781" y="87313"/>
                </a:cubicBezTo>
                <a:lnTo>
                  <a:pt x="19844" y="87313"/>
                </a:lnTo>
                <a:cubicBezTo>
                  <a:pt x="17661" y="87313"/>
                  <a:pt x="15875" y="89098"/>
                  <a:pt x="15875" y="91281"/>
                </a:cubicBezTo>
                <a:close/>
                <a:moveTo>
                  <a:pt x="51594" y="87313"/>
                </a:moveTo>
                <a:cubicBezTo>
                  <a:pt x="49411" y="87313"/>
                  <a:pt x="47625" y="89098"/>
                  <a:pt x="47625" y="91281"/>
                </a:cubicBezTo>
                <a:lnTo>
                  <a:pt x="47625" y="99219"/>
                </a:lnTo>
                <a:cubicBezTo>
                  <a:pt x="47625" y="101402"/>
                  <a:pt x="49411" y="103188"/>
                  <a:pt x="51594" y="103188"/>
                </a:cubicBezTo>
                <a:lnTo>
                  <a:pt x="59531" y="103188"/>
                </a:lnTo>
                <a:cubicBezTo>
                  <a:pt x="61714" y="103188"/>
                  <a:pt x="63500" y="101402"/>
                  <a:pt x="63500" y="99219"/>
                </a:cubicBezTo>
                <a:lnTo>
                  <a:pt x="63500" y="91281"/>
                </a:lnTo>
                <a:cubicBezTo>
                  <a:pt x="63500" y="89098"/>
                  <a:pt x="61714" y="87313"/>
                  <a:pt x="59531" y="87313"/>
                </a:cubicBezTo>
                <a:lnTo>
                  <a:pt x="51594" y="87313"/>
                </a:lnTo>
                <a:close/>
                <a:moveTo>
                  <a:pt x="79375" y="91281"/>
                </a:moveTo>
                <a:lnTo>
                  <a:pt x="79375" y="99219"/>
                </a:lnTo>
                <a:cubicBezTo>
                  <a:pt x="79375" y="101402"/>
                  <a:pt x="81161" y="103188"/>
                  <a:pt x="83344" y="103188"/>
                </a:cubicBezTo>
                <a:lnTo>
                  <a:pt x="91281" y="103188"/>
                </a:lnTo>
                <a:cubicBezTo>
                  <a:pt x="93464" y="103188"/>
                  <a:pt x="95250" y="101402"/>
                  <a:pt x="95250" y="99219"/>
                </a:cubicBezTo>
                <a:lnTo>
                  <a:pt x="95250" y="91281"/>
                </a:lnTo>
                <a:cubicBezTo>
                  <a:pt x="95250" y="89098"/>
                  <a:pt x="93464" y="87313"/>
                  <a:pt x="91281" y="87313"/>
                </a:cubicBezTo>
                <a:lnTo>
                  <a:pt x="83344" y="87313"/>
                </a:lnTo>
                <a:cubicBezTo>
                  <a:pt x="81161" y="87313"/>
                  <a:pt x="79375" y="89098"/>
                  <a:pt x="79375" y="91281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99" name="Text 61"/>
          <p:cNvSpPr/>
          <p:nvPr/>
        </p:nvSpPr>
        <p:spPr>
          <a:xfrm>
            <a:off x="6463030" y="561975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周期报告</a:t>
            </a:r>
            <a:endParaRPr lang="en-US" sz="1600" dirty="0"/>
          </a:p>
        </p:txBody>
      </p:sp>
      <p:sp>
        <p:nvSpPr>
          <p:cNvPr id="100" name="Text 62"/>
          <p:cNvSpPr/>
          <p:nvPr/>
        </p:nvSpPr>
        <p:spPr>
          <a:xfrm>
            <a:off x="6304280" y="584200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周报/月报自动生成与推送</a:t>
            </a:r>
            <a:endParaRPr lang="en-US" sz="1600" dirty="0"/>
          </a:p>
        </p:txBody>
      </p:sp>
      <p:sp>
        <p:nvSpPr>
          <p:cNvPr id="101" name="Shape 63"/>
          <p:cNvSpPr/>
          <p:nvPr/>
        </p:nvSpPr>
        <p:spPr>
          <a:xfrm>
            <a:off x="6209030" y="6159500"/>
            <a:ext cx="5461000" cy="571500"/>
          </a:xfrm>
          <a:custGeom>
            <a:avLst/>
            <a:gdLst/>
            <a:ahLst/>
            <a:cxnLst/>
            <a:rect l="l" t="t" r="r" b="b"/>
            <a:pathLst>
              <a:path w="5461000" h="571500">
                <a:moveTo>
                  <a:pt x="63499" y="0"/>
                </a:moveTo>
                <a:lnTo>
                  <a:pt x="5397501" y="0"/>
                </a:lnTo>
                <a:cubicBezTo>
                  <a:pt x="5432570" y="0"/>
                  <a:pt x="5461000" y="28430"/>
                  <a:pt x="5461000" y="63499"/>
                </a:cubicBezTo>
                <a:lnTo>
                  <a:pt x="5461000" y="508001"/>
                </a:lnTo>
                <a:cubicBezTo>
                  <a:pt x="5461000" y="543070"/>
                  <a:pt x="5432570" y="571500"/>
                  <a:pt x="5397501" y="571500"/>
                </a:cubicBezTo>
                <a:lnTo>
                  <a:pt x="63499" y="571500"/>
                </a:lnTo>
                <a:cubicBezTo>
                  <a:pt x="28430" y="571500"/>
                  <a:pt x="0" y="543070"/>
                  <a:pt x="0" y="508001"/>
                </a:cubicBezTo>
                <a:lnTo>
                  <a:pt x="0" y="63499"/>
                </a:lnTo>
                <a:cubicBezTo>
                  <a:pt x="0" y="28453"/>
                  <a:pt x="28453" y="0"/>
                  <a:pt x="63499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2" name="Shape 64"/>
          <p:cNvSpPr/>
          <p:nvPr/>
        </p:nvSpPr>
        <p:spPr>
          <a:xfrm>
            <a:off x="6328093" y="6286500"/>
            <a:ext cx="111125" cy="127000"/>
          </a:xfrm>
          <a:custGeom>
            <a:avLst/>
            <a:gdLst/>
            <a:ahLst/>
            <a:cxnLst/>
            <a:rect l="l" t="t" r="r" b="b"/>
            <a:pathLst>
              <a:path w="111125" h="127000">
                <a:moveTo>
                  <a:pt x="55563" y="0"/>
                </a:moveTo>
                <a:cubicBezTo>
                  <a:pt x="51172" y="0"/>
                  <a:pt x="47625" y="3547"/>
                  <a:pt x="47625" y="7938"/>
                </a:cubicBezTo>
                <a:lnTo>
                  <a:pt x="47625" y="8731"/>
                </a:lnTo>
                <a:cubicBezTo>
                  <a:pt x="29518" y="12402"/>
                  <a:pt x="15875" y="28426"/>
                  <a:pt x="15875" y="47625"/>
                </a:cubicBezTo>
                <a:lnTo>
                  <a:pt x="15875" y="53008"/>
                </a:lnTo>
                <a:cubicBezTo>
                  <a:pt x="15875" y="64939"/>
                  <a:pt x="11807" y="76522"/>
                  <a:pt x="4366" y="85849"/>
                </a:cubicBezTo>
                <a:lnTo>
                  <a:pt x="1935" y="88875"/>
                </a:lnTo>
                <a:cubicBezTo>
                  <a:pt x="670" y="90438"/>
                  <a:pt x="0" y="92373"/>
                  <a:pt x="0" y="94382"/>
                </a:cubicBezTo>
                <a:cubicBezTo>
                  <a:pt x="0" y="99244"/>
                  <a:pt x="3944" y="103188"/>
                  <a:pt x="8806" y="103188"/>
                </a:cubicBezTo>
                <a:lnTo>
                  <a:pt x="102295" y="103188"/>
                </a:lnTo>
                <a:cubicBezTo>
                  <a:pt x="107156" y="103188"/>
                  <a:pt x="111100" y="99244"/>
                  <a:pt x="111100" y="94382"/>
                </a:cubicBezTo>
                <a:cubicBezTo>
                  <a:pt x="111100" y="92373"/>
                  <a:pt x="110430" y="90438"/>
                  <a:pt x="109165" y="88875"/>
                </a:cubicBezTo>
                <a:lnTo>
                  <a:pt x="106735" y="85849"/>
                </a:lnTo>
                <a:cubicBezTo>
                  <a:pt x="99318" y="76522"/>
                  <a:pt x="95250" y="64939"/>
                  <a:pt x="95250" y="53008"/>
                </a:cubicBezTo>
                <a:lnTo>
                  <a:pt x="95250" y="47625"/>
                </a:lnTo>
                <a:cubicBezTo>
                  <a:pt x="95250" y="28426"/>
                  <a:pt x="81607" y="12402"/>
                  <a:pt x="63500" y="8731"/>
                </a:cubicBezTo>
                <a:lnTo>
                  <a:pt x="63500" y="7937"/>
                </a:lnTo>
                <a:cubicBezTo>
                  <a:pt x="63500" y="3547"/>
                  <a:pt x="59953" y="0"/>
                  <a:pt x="55563" y="0"/>
                </a:cubicBezTo>
                <a:close/>
                <a:moveTo>
                  <a:pt x="40184" y="115094"/>
                </a:moveTo>
                <a:cubicBezTo>
                  <a:pt x="41945" y="121940"/>
                  <a:pt x="48171" y="127000"/>
                  <a:pt x="55563" y="127000"/>
                </a:cubicBezTo>
                <a:cubicBezTo>
                  <a:pt x="62954" y="127000"/>
                  <a:pt x="69180" y="121940"/>
                  <a:pt x="70941" y="115094"/>
                </a:cubicBezTo>
                <a:lnTo>
                  <a:pt x="40184" y="115094"/>
                </a:lnTo>
                <a:close/>
              </a:path>
            </a:pathLst>
          </a:custGeom>
          <a:solidFill>
            <a:srgbClr val="A3BE8C"/>
          </a:solidFill>
        </p:spPr>
      </p:sp>
      <p:sp>
        <p:nvSpPr>
          <p:cNvPr id="103" name="Text 65"/>
          <p:cNvSpPr/>
          <p:nvPr/>
        </p:nvSpPr>
        <p:spPr>
          <a:xfrm>
            <a:off x="6463030" y="6254750"/>
            <a:ext cx="517525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0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异常预警</a:t>
            </a:r>
            <a:endParaRPr lang="en-US" sz="1600" dirty="0"/>
          </a:p>
        </p:txBody>
      </p:sp>
      <p:sp>
        <p:nvSpPr>
          <p:cNvPr id="104" name="Text 66"/>
          <p:cNvSpPr/>
          <p:nvPr/>
        </p:nvSpPr>
        <p:spPr>
          <a:xfrm>
            <a:off x="6304280" y="6477000"/>
            <a:ext cx="5326063" cy="1587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875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可扩展通知(邮件/钉钉/企微)</a:t>
            </a:r>
            <a:endParaRPr lang="en-US" sz="16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835" y="1298575"/>
            <a:ext cx="11081385" cy="484124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" y="1395095"/>
            <a:ext cx="5481955" cy="25190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850" y="1395095"/>
            <a:ext cx="6169025" cy="49174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" y="3914140"/>
            <a:ext cx="5481320" cy="23990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3110" y="1389380"/>
            <a:ext cx="4450080" cy="51111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190" y="1389380"/>
            <a:ext cx="5863590" cy="51111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242241" y="2045563"/>
            <a:ext cx="5707518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创新点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/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42900" y="1162050"/>
            <a:ext cx="11525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1AC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为什么我们是"治理产品"而非"数据统计"</a:t>
            </a:r>
            <a:endParaRPr lang="en-US" sz="1600" dirty="0"/>
          </a:p>
        </p:txBody>
      </p:sp>
      <p:sp>
        <p:nvSpPr>
          <p:cNvPr id="40" name="Shape 2"/>
          <p:cNvSpPr/>
          <p:nvPr/>
        </p:nvSpPr>
        <p:spPr>
          <a:xfrm>
            <a:off x="342900" y="150495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41" name="Shape 3"/>
          <p:cNvSpPr/>
          <p:nvPr>
            <p:custDataLst>
              <p:tags r:id="rId1"/>
            </p:custDataLst>
          </p:nvPr>
        </p:nvSpPr>
        <p:spPr>
          <a:xfrm>
            <a:off x="361950" y="1695450"/>
            <a:ext cx="11410950" cy="1257300"/>
          </a:xfrm>
          <a:custGeom>
            <a:avLst/>
            <a:gdLst/>
            <a:ahLst/>
            <a:cxnLst/>
            <a:rect l="l" t="t" r="r" b="b"/>
            <a:pathLst>
              <a:path w="11410950" h="1257300">
                <a:moveTo>
                  <a:pt x="38100" y="0"/>
                </a:moveTo>
                <a:lnTo>
                  <a:pt x="11334745" y="0"/>
                </a:lnTo>
                <a:cubicBezTo>
                  <a:pt x="11376832" y="0"/>
                  <a:pt x="11410950" y="34118"/>
                  <a:pt x="11410950" y="76205"/>
                </a:cubicBezTo>
                <a:lnTo>
                  <a:pt x="11410950" y="1181095"/>
                </a:lnTo>
                <a:cubicBezTo>
                  <a:pt x="11410950" y="1223182"/>
                  <a:pt x="11376832" y="1257300"/>
                  <a:pt x="11334745" y="1257300"/>
                </a:cubicBez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42" name="Shape 4"/>
          <p:cNvSpPr/>
          <p:nvPr>
            <p:custDataLst>
              <p:tags r:id="rId2"/>
            </p:custDataLst>
          </p:nvPr>
        </p:nvSpPr>
        <p:spPr>
          <a:xfrm>
            <a:off x="361950" y="169545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10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3" name="Shape 5"/>
          <p:cNvSpPr/>
          <p:nvPr>
            <p:custDataLst>
              <p:tags r:id="rId3"/>
            </p:custDataLst>
          </p:nvPr>
        </p:nvSpPr>
        <p:spPr>
          <a:xfrm>
            <a:off x="571500" y="18859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4" name="Shape 6"/>
          <p:cNvSpPr/>
          <p:nvPr>
            <p:custDataLst>
              <p:tags r:id="rId4"/>
            </p:custDataLst>
          </p:nvPr>
        </p:nvSpPr>
        <p:spPr>
          <a:xfrm>
            <a:off x="762000" y="20764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103808" y="2322"/>
                </a:moveTo>
                <a:cubicBezTo>
                  <a:pt x="110460" y="-759"/>
                  <a:pt x="118140" y="-759"/>
                  <a:pt x="124792" y="2322"/>
                </a:cubicBezTo>
                <a:lnTo>
                  <a:pt x="222394" y="47417"/>
                </a:lnTo>
                <a:cubicBezTo>
                  <a:pt x="226189" y="49158"/>
                  <a:pt x="228600" y="52953"/>
                  <a:pt x="228600" y="57150"/>
                </a:cubicBezTo>
                <a:cubicBezTo>
                  <a:pt x="228600" y="61347"/>
                  <a:pt x="226189" y="65142"/>
                  <a:pt x="222394" y="66883"/>
                </a:cubicBezTo>
                <a:lnTo>
                  <a:pt x="124792" y="111978"/>
                </a:lnTo>
                <a:cubicBezTo>
                  <a:pt x="118140" y="115059"/>
                  <a:pt x="110460" y="115059"/>
                  <a:pt x="103808" y="111978"/>
                </a:cubicBezTo>
                <a:lnTo>
                  <a:pt x="6206" y="66883"/>
                </a:lnTo>
                <a:cubicBezTo>
                  <a:pt x="2411" y="65097"/>
                  <a:pt x="0" y="61302"/>
                  <a:pt x="0" y="57150"/>
                </a:cubicBezTo>
                <a:cubicBezTo>
                  <a:pt x="0" y="52998"/>
                  <a:pt x="2411" y="49158"/>
                  <a:pt x="6206" y="47417"/>
                </a:cubicBezTo>
                <a:lnTo>
                  <a:pt x="103808" y="2322"/>
                </a:lnTo>
                <a:close/>
                <a:moveTo>
                  <a:pt x="21476" y="97512"/>
                </a:moveTo>
                <a:lnTo>
                  <a:pt x="94833" y="131400"/>
                </a:lnTo>
                <a:cubicBezTo>
                  <a:pt x="107201" y="137115"/>
                  <a:pt x="121444" y="137115"/>
                  <a:pt x="133811" y="131400"/>
                </a:cubicBezTo>
                <a:lnTo>
                  <a:pt x="207169" y="97512"/>
                </a:lnTo>
                <a:lnTo>
                  <a:pt x="222394" y="104567"/>
                </a:lnTo>
                <a:cubicBezTo>
                  <a:pt x="226189" y="106308"/>
                  <a:pt x="228600" y="110103"/>
                  <a:pt x="228600" y="114300"/>
                </a:cubicBezTo>
                <a:cubicBezTo>
                  <a:pt x="228600" y="118497"/>
                  <a:pt x="226189" y="122292"/>
                  <a:pt x="222394" y="124033"/>
                </a:cubicBezTo>
                <a:lnTo>
                  <a:pt x="124792" y="169128"/>
                </a:lnTo>
                <a:cubicBezTo>
                  <a:pt x="118140" y="172209"/>
                  <a:pt x="110460" y="172209"/>
                  <a:pt x="103808" y="169128"/>
                </a:cubicBezTo>
                <a:lnTo>
                  <a:pt x="6206" y="124033"/>
                </a:lnTo>
                <a:cubicBezTo>
                  <a:pt x="2411" y="122247"/>
                  <a:pt x="0" y="118452"/>
                  <a:pt x="0" y="114300"/>
                </a:cubicBezTo>
                <a:cubicBezTo>
                  <a:pt x="0" y="110148"/>
                  <a:pt x="2411" y="106308"/>
                  <a:pt x="6206" y="104567"/>
                </a:cubicBezTo>
                <a:lnTo>
                  <a:pt x="21431" y="97512"/>
                </a:lnTo>
                <a:close/>
                <a:moveTo>
                  <a:pt x="6206" y="161717"/>
                </a:moveTo>
                <a:lnTo>
                  <a:pt x="21431" y="154662"/>
                </a:lnTo>
                <a:lnTo>
                  <a:pt x="94789" y="188550"/>
                </a:lnTo>
                <a:cubicBezTo>
                  <a:pt x="107156" y="194265"/>
                  <a:pt x="121399" y="194265"/>
                  <a:pt x="133767" y="188550"/>
                </a:cubicBezTo>
                <a:lnTo>
                  <a:pt x="207124" y="154662"/>
                </a:lnTo>
                <a:lnTo>
                  <a:pt x="222349" y="161717"/>
                </a:lnTo>
                <a:cubicBezTo>
                  <a:pt x="226144" y="163458"/>
                  <a:pt x="228555" y="167253"/>
                  <a:pt x="228555" y="171450"/>
                </a:cubicBezTo>
                <a:cubicBezTo>
                  <a:pt x="228555" y="175647"/>
                  <a:pt x="226144" y="179442"/>
                  <a:pt x="222349" y="181183"/>
                </a:cubicBezTo>
                <a:lnTo>
                  <a:pt x="124748" y="226278"/>
                </a:lnTo>
                <a:cubicBezTo>
                  <a:pt x="118095" y="229359"/>
                  <a:pt x="110416" y="229359"/>
                  <a:pt x="103763" y="226278"/>
                </a:cubicBezTo>
                <a:lnTo>
                  <a:pt x="6206" y="181183"/>
                </a:lnTo>
                <a:cubicBezTo>
                  <a:pt x="2411" y="179397"/>
                  <a:pt x="0" y="175602"/>
                  <a:pt x="0" y="171450"/>
                </a:cubicBezTo>
                <a:cubicBezTo>
                  <a:pt x="0" y="167298"/>
                  <a:pt x="2411" y="163458"/>
                  <a:pt x="6206" y="16171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5" name="Text 7"/>
          <p:cNvSpPr/>
          <p:nvPr>
            <p:custDataLst>
              <p:tags r:id="rId5"/>
            </p:custDataLst>
          </p:nvPr>
        </p:nvSpPr>
        <p:spPr>
          <a:xfrm>
            <a:off x="1333500" y="1885950"/>
            <a:ext cx="1036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治理视角建模</a:t>
            </a:r>
            <a:endParaRPr lang="en-US" sz="1600" dirty="0"/>
          </a:p>
        </p:txBody>
      </p:sp>
      <p:sp>
        <p:nvSpPr>
          <p:cNvPr id="46" name="Text 8"/>
          <p:cNvSpPr/>
          <p:nvPr>
            <p:custDataLst>
              <p:tags r:id="rId6"/>
            </p:custDataLst>
          </p:nvPr>
        </p:nvSpPr>
        <p:spPr>
          <a:xfrm>
            <a:off x="1333500" y="2266950"/>
            <a:ext cx="103251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从</a:t>
            </a:r>
            <a:r>
              <a:rPr lang="en-US" sz="1200" b="1" dirty="0">
                <a:solidFill>
                  <a:srgbClr val="5E81A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事件数据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上升到</a:t>
            </a:r>
            <a:r>
              <a:rPr lang="en-US" sz="1200" b="1" dirty="0">
                <a:solidFill>
                  <a:srgbClr val="5E81A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"角色/决策/风险/成熟度"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的治理语义层，真正用治理语言解读数据。不只是统计代码提交量，而是识别"核心维护者负载""贡献者多样性""决策透明度"等治理关键指标。</a:t>
            </a:r>
            <a:endParaRPr lang="en-US" sz="1600" dirty="0"/>
          </a:p>
        </p:txBody>
      </p:sp>
      <p:sp>
        <p:nvSpPr>
          <p:cNvPr id="47" name="Shape 9"/>
          <p:cNvSpPr/>
          <p:nvPr>
            <p:custDataLst>
              <p:tags r:id="rId7"/>
            </p:custDataLst>
          </p:nvPr>
        </p:nvSpPr>
        <p:spPr>
          <a:xfrm>
            <a:off x="361950" y="3105150"/>
            <a:ext cx="11410950" cy="1257300"/>
          </a:xfrm>
          <a:custGeom>
            <a:avLst/>
            <a:gdLst/>
            <a:ahLst/>
            <a:cxnLst/>
            <a:rect l="l" t="t" r="r" b="b"/>
            <a:pathLst>
              <a:path w="11410950" h="1257300">
                <a:moveTo>
                  <a:pt x="38100" y="0"/>
                </a:moveTo>
                <a:lnTo>
                  <a:pt x="11334745" y="0"/>
                </a:lnTo>
                <a:cubicBezTo>
                  <a:pt x="11376832" y="0"/>
                  <a:pt x="11410950" y="34118"/>
                  <a:pt x="11410950" y="76205"/>
                </a:cubicBezTo>
                <a:lnTo>
                  <a:pt x="11410950" y="1181095"/>
                </a:lnTo>
                <a:cubicBezTo>
                  <a:pt x="11410950" y="1223182"/>
                  <a:pt x="11376832" y="1257300"/>
                  <a:pt x="11334745" y="1257300"/>
                </a:cubicBez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48" name="Shape 10"/>
          <p:cNvSpPr/>
          <p:nvPr>
            <p:custDataLst>
              <p:tags r:id="rId8"/>
            </p:custDataLst>
          </p:nvPr>
        </p:nvSpPr>
        <p:spPr>
          <a:xfrm>
            <a:off x="361950" y="3105150"/>
            <a:ext cx="38100" cy="1257300"/>
          </a:xfrm>
          <a:custGeom>
            <a:avLst/>
            <a:gdLst/>
            <a:ahLst/>
            <a:cxnLst/>
            <a:rect l="l" t="t" r="r" b="b"/>
            <a:pathLst>
              <a:path w="38100" h="1257300">
                <a:moveTo>
                  <a:pt x="38100" y="0"/>
                </a:moveTo>
                <a:lnTo>
                  <a:pt x="38100" y="0"/>
                </a:lnTo>
                <a:lnTo>
                  <a:pt x="38100" y="1257300"/>
                </a:lnTo>
                <a:lnTo>
                  <a:pt x="38100" y="1257300"/>
                </a:lnTo>
                <a:cubicBezTo>
                  <a:pt x="17072" y="1257300"/>
                  <a:pt x="0" y="1240228"/>
                  <a:pt x="0" y="1219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49" name="Shape 11"/>
          <p:cNvSpPr/>
          <p:nvPr>
            <p:custDataLst>
              <p:tags r:id="rId9"/>
            </p:custDataLst>
          </p:nvPr>
        </p:nvSpPr>
        <p:spPr>
          <a:xfrm>
            <a:off x="571500" y="32956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50" name="Shape 12"/>
          <p:cNvSpPr/>
          <p:nvPr>
            <p:custDataLst>
              <p:tags r:id="rId10"/>
            </p:custDataLst>
          </p:nvPr>
        </p:nvSpPr>
        <p:spPr>
          <a:xfrm>
            <a:off x="747713" y="3486150"/>
            <a:ext cx="257175" cy="228600"/>
          </a:xfrm>
          <a:custGeom>
            <a:avLst/>
            <a:gdLst/>
            <a:ahLst/>
            <a:cxnLst/>
            <a:rect l="l" t="t" r="r" b="b"/>
            <a:pathLst>
              <a:path w="257175" h="228600">
                <a:moveTo>
                  <a:pt x="187300" y="42863"/>
                </a:moveTo>
                <a:cubicBezTo>
                  <a:pt x="179889" y="42863"/>
                  <a:pt x="172700" y="44872"/>
                  <a:pt x="166405" y="48533"/>
                </a:cubicBezTo>
                <a:cubicBezTo>
                  <a:pt x="159350" y="41389"/>
                  <a:pt x="151135" y="35406"/>
                  <a:pt x="142071" y="30897"/>
                </a:cubicBezTo>
                <a:cubicBezTo>
                  <a:pt x="154662" y="20181"/>
                  <a:pt x="170691" y="14288"/>
                  <a:pt x="187300" y="14288"/>
                </a:cubicBezTo>
                <a:cubicBezTo>
                  <a:pt x="225876" y="14288"/>
                  <a:pt x="257175" y="45541"/>
                  <a:pt x="257175" y="84162"/>
                </a:cubicBezTo>
                <a:cubicBezTo>
                  <a:pt x="257175" y="102691"/>
                  <a:pt x="249808" y="120461"/>
                  <a:pt x="236726" y="133543"/>
                </a:cubicBezTo>
                <a:lnTo>
                  <a:pt x="204981" y="165289"/>
                </a:lnTo>
                <a:cubicBezTo>
                  <a:pt x="191899" y="178371"/>
                  <a:pt x="174129" y="185738"/>
                  <a:pt x="155600" y="185738"/>
                </a:cubicBezTo>
                <a:cubicBezTo>
                  <a:pt x="117024" y="185738"/>
                  <a:pt x="85725" y="154484"/>
                  <a:pt x="85725" y="115863"/>
                </a:cubicBezTo>
                <a:cubicBezTo>
                  <a:pt x="85725" y="115193"/>
                  <a:pt x="85725" y="114523"/>
                  <a:pt x="85770" y="113854"/>
                </a:cubicBezTo>
                <a:cubicBezTo>
                  <a:pt x="85993" y="105951"/>
                  <a:pt x="92556" y="99745"/>
                  <a:pt x="100459" y="99968"/>
                </a:cubicBezTo>
                <a:cubicBezTo>
                  <a:pt x="108362" y="100191"/>
                  <a:pt x="114568" y="106754"/>
                  <a:pt x="114345" y="114657"/>
                </a:cubicBezTo>
                <a:cubicBezTo>
                  <a:pt x="114345" y="115059"/>
                  <a:pt x="114345" y="115461"/>
                  <a:pt x="114345" y="115818"/>
                </a:cubicBezTo>
                <a:cubicBezTo>
                  <a:pt x="114345" y="138633"/>
                  <a:pt x="132829" y="157118"/>
                  <a:pt x="155644" y="157118"/>
                </a:cubicBezTo>
                <a:cubicBezTo>
                  <a:pt x="166583" y="157118"/>
                  <a:pt x="177076" y="152787"/>
                  <a:pt x="184845" y="145018"/>
                </a:cubicBezTo>
                <a:lnTo>
                  <a:pt x="216590" y="113273"/>
                </a:lnTo>
                <a:cubicBezTo>
                  <a:pt x="224314" y="105549"/>
                  <a:pt x="228689" y="95012"/>
                  <a:pt x="228689" y="84073"/>
                </a:cubicBezTo>
                <a:cubicBezTo>
                  <a:pt x="228689" y="61258"/>
                  <a:pt x="210205" y="42773"/>
                  <a:pt x="187389" y="42773"/>
                </a:cubicBezTo>
                <a:close/>
                <a:moveTo>
                  <a:pt x="122873" y="77376"/>
                </a:moveTo>
                <a:cubicBezTo>
                  <a:pt x="122024" y="77019"/>
                  <a:pt x="121176" y="76527"/>
                  <a:pt x="120417" y="75992"/>
                </a:cubicBezTo>
                <a:cubicBezTo>
                  <a:pt x="114791" y="73089"/>
                  <a:pt x="108362" y="71438"/>
                  <a:pt x="101620" y="71438"/>
                </a:cubicBezTo>
                <a:cubicBezTo>
                  <a:pt x="90681" y="71438"/>
                  <a:pt x="80189" y="75768"/>
                  <a:pt x="72420" y="83537"/>
                </a:cubicBezTo>
                <a:lnTo>
                  <a:pt x="40675" y="115282"/>
                </a:lnTo>
                <a:cubicBezTo>
                  <a:pt x="32951" y="123006"/>
                  <a:pt x="28575" y="133543"/>
                  <a:pt x="28575" y="144482"/>
                </a:cubicBezTo>
                <a:cubicBezTo>
                  <a:pt x="28575" y="167298"/>
                  <a:pt x="47059" y="185782"/>
                  <a:pt x="69875" y="185782"/>
                </a:cubicBezTo>
                <a:cubicBezTo>
                  <a:pt x="77242" y="185782"/>
                  <a:pt x="84430" y="183818"/>
                  <a:pt x="90726" y="180156"/>
                </a:cubicBezTo>
                <a:cubicBezTo>
                  <a:pt x="97780" y="187300"/>
                  <a:pt x="105995" y="193283"/>
                  <a:pt x="115104" y="197793"/>
                </a:cubicBezTo>
                <a:cubicBezTo>
                  <a:pt x="102513" y="208464"/>
                  <a:pt x="86529" y="214402"/>
                  <a:pt x="69875" y="214402"/>
                </a:cubicBezTo>
                <a:cubicBezTo>
                  <a:pt x="31299" y="214402"/>
                  <a:pt x="0" y="183148"/>
                  <a:pt x="0" y="144527"/>
                </a:cubicBezTo>
                <a:cubicBezTo>
                  <a:pt x="0" y="125998"/>
                  <a:pt x="7367" y="108228"/>
                  <a:pt x="20449" y="95146"/>
                </a:cubicBezTo>
                <a:lnTo>
                  <a:pt x="52194" y="63401"/>
                </a:lnTo>
                <a:cubicBezTo>
                  <a:pt x="65276" y="50319"/>
                  <a:pt x="83046" y="42952"/>
                  <a:pt x="101575" y="42952"/>
                </a:cubicBezTo>
                <a:cubicBezTo>
                  <a:pt x="140241" y="42952"/>
                  <a:pt x="171450" y="74474"/>
                  <a:pt x="171450" y="113005"/>
                </a:cubicBezTo>
                <a:cubicBezTo>
                  <a:pt x="171450" y="113586"/>
                  <a:pt x="171450" y="114166"/>
                  <a:pt x="171450" y="114746"/>
                </a:cubicBezTo>
                <a:cubicBezTo>
                  <a:pt x="171271" y="122649"/>
                  <a:pt x="164708" y="128855"/>
                  <a:pt x="156805" y="128677"/>
                </a:cubicBezTo>
                <a:cubicBezTo>
                  <a:pt x="148903" y="128498"/>
                  <a:pt x="142696" y="121935"/>
                  <a:pt x="142875" y="114032"/>
                </a:cubicBezTo>
                <a:cubicBezTo>
                  <a:pt x="142875" y="113675"/>
                  <a:pt x="142875" y="113362"/>
                  <a:pt x="142875" y="113005"/>
                </a:cubicBezTo>
                <a:cubicBezTo>
                  <a:pt x="142875" y="97959"/>
                  <a:pt x="134838" y="84743"/>
                  <a:pt x="122873" y="7746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1" name="Text 13"/>
          <p:cNvSpPr/>
          <p:nvPr>
            <p:custDataLst>
              <p:tags r:id="rId11"/>
            </p:custDataLst>
          </p:nvPr>
        </p:nvSpPr>
        <p:spPr>
          <a:xfrm>
            <a:off x="1333500" y="3295650"/>
            <a:ext cx="1036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证据链输出</a:t>
            </a:r>
            <a:endParaRPr lang="en-US" sz="1600" dirty="0"/>
          </a:p>
        </p:txBody>
      </p:sp>
      <p:sp>
        <p:nvSpPr>
          <p:cNvPr id="52" name="Text 14"/>
          <p:cNvSpPr/>
          <p:nvPr>
            <p:custDataLst>
              <p:tags r:id="rId12"/>
            </p:custDataLst>
          </p:nvPr>
        </p:nvSpPr>
        <p:spPr>
          <a:xfrm>
            <a:off x="1333500" y="3676650"/>
            <a:ext cx="103251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MaxKB 让建议</a:t>
            </a: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可追溯、可复核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。每条治理建议都附带原文引用，避免纯主观输出。不再是"我觉得"，而是"根据 RFC-123 和社区决策记录"，让建议具备权威性与可验证性。</a:t>
            </a:r>
            <a:endParaRPr lang="en-US" sz="1600" dirty="0"/>
          </a:p>
        </p:txBody>
      </p:sp>
      <p:sp>
        <p:nvSpPr>
          <p:cNvPr id="53" name="Shape 15"/>
          <p:cNvSpPr/>
          <p:nvPr>
            <p:custDataLst>
              <p:tags r:id="rId13"/>
            </p:custDataLst>
          </p:nvPr>
        </p:nvSpPr>
        <p:spPr>
          <a:xfrm>
            <a:off x="361950" y="4514850"/>
            <a:ext cx="11410950" cy="1009650"/>
          </a:xfrm>
          <a:custGeom>
            <a:avLst/>
            <a:gdLst/>
            <a:ahLst/>
            <a:cxnLst/>
            <a:rect l="l" t="t" r="r" b="b"/>
            <a:pathLst>
              <a:path w="11410950" h="1009650">
                <a:moveTo>
                  <a:pt x="38100" y="0"/>
                </a:moveTo>
                <a:lnTo>
                  <a:pt x="11334752" y="0"/>
                </a:lnTo>
                <a:cubicBezTo>
                  <a:pt x="11376835" y="0"/>
                  <a:pt x="11410950" y="34115"/>
                  <a:pt x="11410950" y="76198"/>
                </a:cubicBezTo>
                <a:lnTo>
                  <a:pt x="11410950" y="933452"/>
                </a:lnTo>
                <a:cubicBezTo>
                  <a:pt x="11410950" y="975535"/>
                  <a:pt x="11376835" y="1009650"/>
                  <a:pt x="11334752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54" name="Shape 16"/>
          <p:cNvSpPr/>
          <p:nvPr>
            <p:custDataLst>
              <p:tags r:id="rId14"/>
            </p:custDataLst>
          </p:nvPr>
        </p:nvSpPr>
        <p:spPr>
          <a:xfrm>
            <a:off x="361950" y="4514850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55" name="Shape 17"/>
          <p:cNvSpPr/>
          <p:nvPr>
            <p:custDataLst>
              <p:tags r:id="rId15"/>
            </p:custDataLst>
          </p:nvPr>
        </p:nvSpPr>
        <p:spPr>
          <a:xfrm>
            <a:off x="571500" y="470535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56" name="Shape 18"/>
          <p:cNvSpPr/>
          <p:nvPr>
            <p:custDataLst>
              <p:tags r:id="rId16"/>
            </p:custDataLst>
          </p:nvPr>
        </p:nvSpPr>
        <p:spPr>
          <a:xfrm>
            <a:off x="762000" y="489585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14357" y="85725"/>
                </a:moveTo>
                <a:lnTo>
                  <a:pt x="217884" y="85725"/>
                </a:lnTo>
                <a:cubicBezTo>
                  <a:pt x="223823" y="85725"/>
                  <a:pt x="228600" y="80948"/>
                  <a:pt x="228600" y="75009"/>
                </a:cubicBezTo>
                <a:lnTo>
                  <a:pt x="228600" y="10716"/>
                </a:lnTo>
                <a:cubicBezTo>
                  <a:pt x="228600" y="6385"/>
                  <a:pt x="226010" y="2456"/>
                  <a:pt x="221992" y="804"/>
                </a:cubicBezTo>
                <a:cubicBezTo>
                  <a:pt x="217974" y="-848"/>
                  <a:pt x="213375" y="89"/>
                  <a:pt x="210294" y="3125"/>
                </a:cubicBezTo>
                <a:lnTo>
                  <a:pt x="187211" y="26253"/>
                </a:lnTo>
                <a:cubicBezTo>
                  <a:pt x="167432" y="9867"/>
                  <a:pt x="141982" y="0"/>
                  <a:pt x="114300" y="0"/>
                </a:cubicBezTo>
                <a:cubicBezTo>
                  <a:pt x="56704" y="0"/>
                  <a:pt x="9064" y="42595"/>
                  <a:pt x="1161" y="98003"/>
                </a:cubicBezTo>
                <a:cubicBezTo>
                  <a:pt x="45" y="105817"/>
                  <a:pt x="5447" y="113050"/>
                  <a:pt x="13261" y="114166"/>
                </a:cubicBezTo>
                <a:cubicBezTo>
                  <a:pt x="21074" y="115282"/>
                  <a:pt x="28307" y="109835"/>
                  <a:pt x="29423" y="102066"/>
                </a:cubicBezTo>
                <a:cubicBezTo>
                  <a:pt x="35362" y="60499"/>
                  <a:pt x="71125" y="28575"/>
                  <a:pt x="114300" y="28575"/>
                </a:cubicBezTo>
                <a:cubicBezTo>
                  <a:pt x="134124" y="28575"/>
                  <a:pt x="152340" y="35272"/>
                  <a:pt x="166851" y="46568"/>
                </a:cubicBezTo>
                <a:lnTo>
                  <a:pt x="146000" y="67419"/>
                </a:lnTo>
                <a:cubicBezTo>
                  <a:pt x="142920" y="70500"/>
                  <a:pt x="142027" y="75099"/>
                  <a:pt x="143679" y="79117"/>
                </a:cubicBezTo>
                <a:cubicBezTo>
                  <a:pt x="145331" y="83135"/>
                  <a:pt x="149260" y="85725"/>
                  <a:pt x="153591" y="85725"/>
                </a:cubicBezTo>
                <a:lnTo>
                  <a:pt x="214357" y="85725"/>
                </a:lnTo>
                <a:close/>
                <a:moveTo>
                  <a:pt x="227484" y="130597"/>
                </a:moveTo>
                <a:cubicBezTo>
                  <a:pt x="228600" y="122783"/>
                  <a:pt x="223153" y="115550"/>
                  <a:pt x="215384" y="114434"/>
                </a:cubicBezTo>
                <a:cubicBezTo>
                  <a:pt x="207615" y="113318"/>
                  <a:pt x="200338" y="118765"/>
                  <a:pt x="199221" y="126534"/>
                </a:cubicBezTo>
                <a:cubicBezTo>
                  <a:pt x="193283" y="168057"/>
                  <a:pt x="157520" y="199980"/>
                  <a:pt x="114345" y="199980"/>
                </a:cubicBezTo>
                <a:cubicBezTo>
                  <a:pt x="94521" y="199980"/>
                  <a:pt x="76304" y="193283"/>
                  <a:pt x="61793" y="181987"/>
                </a:cubicBezTo>
                <a:lnTo>
                  <a:pt x="82600" y="161181"/>
                </a:lnTo>
                <a:cubicBezTo>
                  <a:pt x="85680" y="158100"/>
                  <a:pt x="86573" y="153501"/>
                  <a:pt x="84921" y="149483"/>
                </a:cubicBezTo>
                <a:cubicBezTo>
                  <a:pt x="83269" y="145465"/>
                  <a:pt x="79340" y="142875"/>
                  <a:pt x="75009" y="142875"/>
                </a:cubicBezTo>
                <a:lnTo>
                  <a:pt x="10716" y="142875"/>
                </a:lnTo>
                <a:cubicBezTo>
                  <a:pt x="4777" y="142875"/>
                  <a:pt x="0" y="147652"/>
                  <a:pt x="0" y="153591"/>
                </a:cubicBezTo>
                <a:lnTo>
                  <a:pt x="0" y="217884"/>
                </a:lnTo>
                <a:cubicBezTo>
                  <a:pt x="0" y="222215"/>
                  <a:pt x="2590" y="226144"/>
                  <a:pt x="6608" y="227796"/>
                </a:cubicBezTo>
                <a:cubicBezTo>
                  <a:pt x="10626" y="229448"/>
                  <a:pt x="15225" y="228511"/>
                  <a:pt x="18306" y="225475"/>
                </a:cubicBezTo>
                <a:lnTo>
                  <a:pt x="41434" y="202347"/>
                </a:lnTo>
                <a:cubicBezTo>
                  <a:pt x="61168" y="218733"/>
                  <a:pt x="86618" y="228600"/>
                  <a:pt x="114300" y="228600"/>
                </a:cubicBezTo>
                <a:cubicBezTo>
                  <a:pt x="171896" y="228600"/>
                  <a:pt x="219536" y="186005"/>
                  <a:pt x="227439" y="130597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57" name="Text 19"/>
          <p:cNvSpPr/>
          <p:nvPr>
            <p:custDataLst>
              <p:tags r:id="rId17"/>
            </p:custDataLst>
          </p:nvPr>
        </p:nvSpPr>
        <p:spPr>
          <a:xfrm>
            <a:off x="1333500" y="4705350"/>
            <a:ext cx="1036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自动化闭环</a:t>
            </a:r>
            <a:endParaRPr lang="en-US" sz="1600" dirty="0"/>
          </a:p>
        </p:txBody>
      </p:sp>
      <p:sp>
        <p:nvSpPr>
          <p:cNvPr id="58" name="Text 20"/>
          <p:cNvSpPr/>
          <p:nvPr>
            <p:custDataLst>
              <p:tags r:id="rId18"/>
            </p:custDataLst>
          </p:nvPr>
        </p:nvSpPr>
        <p:spPr>
          <a:xfrm>
            <a:off x="1333500" y="5086350"/>
            <a:ext cx="103251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XXL-JOB 驱动</a:t>
            </a:r>
            <a:r>
              <a:rPr lang="en-US" sz="1200" b="1" dirty="0">
                <a:solidFill>
                  <a:srgbClr val="B48EAD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持续同步与周期报告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，形成"数据→指标→证据→建议→沉淀"的完整闭环。不是一次性的数据分析，而是持续的治理监控与优化。</a:t>
            </a:r>
            <a:endParaRPr lang="en-US" sz="1600" dirty="0"/>
          </a:p>
        </p:txBody>
      </p:sp>
      <p:sp>
        <p:nvSpPr>
          <p:cNvPr id="59" name="Shape 21"/>
          <p:cNvSpPr/>
          <p:nvPr>
            <p:custDataLst>
              <p:tags r:id="rId19"/>
            </p:custDataLst>
          </p:nvPr>
        </p:nvSpPr>
        <p:spPr>
          <a:xfrm>
            <a:off x="361950" y="5676900"/>
            <a:ext cx="11410950" cy="1009650"/>
          </a:xfrm>
          <a:custGeom>
            <a:avLst/>
            <a:gdLst/>
            <a:ahLst/>
            <a:cxnLst/>
            <a:rect l="l" t="t" r="r" b="b"/>
            <a:pathLst>
              <a:path w="11410950" h="1009650">
                <a:moveTo>
                  <a:pt x="38100" y="0"/>
                </a:moveTo>
                <a:lnTo>
                  <a:pt x="11334752" y="0"/>
                </a:lnTo>
                <a:cubicBezTo>
                  <a:pt x="11376835" y="0"/>
                  <a:pt x="11410950" y="34115"/>
                  <a:pt x="11410950" y="76198"/>
                </a:cubicBezTo>
                <a:lnTo>
                  <a:pt x="11410950" y="933452"/>
                </a:lnTo>
                <a:cubicBezTo>
                  <a:pt x="11410950" y="975535"/>
                  <a:pt x="11376835" y="1009650"/>
                  <a:pt x="11334752" y="1009650"/>
                </a:cubicBezTo>
                <a:lnTo>
                  <a:pt x="38100" y="1009650"/>
                </a:lnTo>
                <a:cubicBezTo>
                  <a:pt x="17058" y="1009650"/>
                  <a:pt x="0" y="992592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60" name="Shape 22"/>
          <p:cNvSpPr/>
          <p:nvPr>
            <p:custDataLst>
              <p:tags r:id="rId20"/>
            </p:custDataLst>
          </p:nvPr>
        </p:nvSpPr>
        <p:spPr>
          <a:xfrm>
            <a:off x="361950" y="5676900"/>
            <a:ext cx="38100" cy="1009650"/>
          </a:xfrm>
          <a:custGeom>
            <a:avLst/>
            <a:gdLst/>
            <a:ahLst/>
            <a:cxnLst/>
            <a:rect l="l" t="t" r="r" b="b"/>
            <a:pathLst>
              <a:path w="38100" h="1009650">
                <a:moveTo>
                  <a:pt x="38100" y="0"/>
                </a:moveTo>
                <a:lnTo>
                  <a:pt x="38100" y="0"/>
                </a:lnTo>
                <a:lnTo>
                  <a:pt x="38100" y="1009650"/>
                </a:lnTo>
                <a:lnTo>
                  <a:pt x="38100" y="1009650"/>
                </a:lnTo>
                <a:cubicBezTo>
                  <a:pt x="17072" y="1009650"/>
                  <a:pt x="0" y="992578"/>
                  <a:pt x="0" y="97155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61" name="Shape 23"/>
          <p:cNvSpPr/>
          <p:nvPr>
            <p:custDataLst>
              <p:tags r:id="rId21"/>
            </p:custDataLst>
          </p:nvPr>
        </p:nvSpPr>
        <p:spPr>
          <a:xfrm>
            <a:off x="571500" y="58674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304800" y="0"/>
                </a:moveTo>
                <a:lnTo>
                  <a:pt x="304800" y="0"/>
                </a:lnTo>
                <a:cubicBezTo>
                  <a:pt x="473024" y="0"/>
                  <a:pt x="609600" y="136576"/>
                  <a:pt x="609600" y="304800"/>
                </a:cubicBezTo>
                <a:lnTo>
                  <a:pt x="609600" y="304800"/>
                </a:lnTo>
                <a:cubicBezTo>
                  <a:pt x="609600" y="473024"/>
                  <a:pt x="473024" y="609600"/>
                  <a:pt x="304800" y="609600"/>
                </a:cubicBezTo>
                <a:lnTo>
                  <a:pt x="304800" y="609600"/>
                </a:lnTo>
                <a:cubicBezTo>
                  <a:pt x="136576" y="609600"/>
                  <a:pt x="0" y="473024"/>
                  <a:pt x="0" y="304800"/>
                </a:cubicBezTo>
                <a:lnTo>
                  <a:pt x="0" y="304800"/>
                </a:lnTo>
                <a:cubicBezTo>
                  <a:pt x="0" y="136576"/>
                  <a:pt x="136576" y="0"/>
                  <a:pt x="3048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62" name="Shape 24"/>
          <p:cNvSpPr/>
          <p:nvPr>
            <p:custDataLst>
              <p:tags r:id="rId22"/>
            </p:custDataLst>
          </p:nvPr>
        </p:nvSpPr>
        <p:spPr>
          <a:xfrm>
            <a:off x="733425" y="6057900"/>
            <a:ext cx="285750" cy="228600"/>
          </a:xfrm>
          <a:custGeom>
            <a:avLst/>
            <a:gdLst/>
            <a:ahLst/>
            <a:cxnLst/>
            <a:rect l="l" t="t" r="r" b="b"/>
            <a:pathLst>
              <a:path w="285750" h="228600">
                <a:moveTo>
                  <a:pt x="185693" y="93985"/>
                </a:moveTo>
                <a:cubicBezTo>
                  <a:pt x="191140" y="92512"/>
                  <a:pt x="196855" y="95101"/>
                  <a:pt x="199311" y="100146"/>
                </a:cubicBezTo>
                <a:lnTo>
                  <a:pt x="207615" y="116934"/>
                </a:lnTo>
                <a:cubicBezTo>
                  <a:pt x="212214" y="117559"/>
                  <a:pt x="216724" y="118809"/>
                  <a:pt x="220965" y="120551"/>
                </a:cubicBezTo>
                <a:lnTo>
                  <a:pt x="236592" y="110148"/>
                </a:lnTo>
                <a:cubicBezTo>
                  <a:pt x="241280" y="107022"/>
                  <a:pt x="247486" y="107647"/>
                  <a:pt x="251460" y="111621"/>
                </a:cubicBezTo>
                <a:lnTo>
                  <a:pt x="260033" y="120194"/>
                </a:lnTo>
                <a:cubicBezTo>
                  <a:pt x="264006" y="124167"/>
                  <a:pt x="264631" y="130418"/>
                  <a:pt x="261506" y="135062"/>
                </a:cubicBezTo>
                <a:lnTo>
                  <a:pt x="251103" y="150644"/>
                </a:lnTo>
                <a:cubicBezTo>
                  <a:pt x="251951" y="152742"/>
                  <a:pt x="252710" y="154930"/>
                  <a:pt x="253335" y="157207"/>
                </a:cubicBezTo>
                <a:cubicBezTo>
                  <a:pt x="253960" y="159484"/>
                  <a:pt x="254362" y="161717"/>
                  <a:pt x="254675" y="163994"/>
                </a:cubicBezTo>
                <a:lnTo>
                  <a:pt x="271507" y="172298"/>
                </a:lnTo>
                <a:cubicBezTo>
                  <a:pt x="276552" y="174799"/>
                  <a:pt x="279142" y="180514"/>
                  <a:pt x="277669" y="185916"/>
                </a:cubicBezTo>
                <a:lnTo>
                  <a:pt x="274543" y="197614"/>
                </a:lnTo>
                <a:cubicBezTo>
                  <a:pt x="273070" y="203016"/>
                  <a:pt x="268025" y="206678"/>
                  <a:pt x="262399" y="206320"/>
                </a:cubicBezTo>
                <a:lnTo>
                  <a:pt x="243647" y="205115"/>
                </a:lnTo>
                <a:cubicBezTo>
                  <a:pt x="240834" y="208731"/>
                  <a:pt x="237574" y="212080"/>
                  <a:pt x="233869" y="214938"/>
                </a:cubicBezTo>
                <a:lnTo>
                  <a:pt x="235074" y="233645"/>
                </a:lnTo>
                <a:cubicBezTo>
                  <a:pt x="235431" y="239271"/>
                  <a:pt x="231770" y="244361"/>
                  <a:pt x="226368" y="245790"/>
                </a:cubicBezTo>
                <a:lnTo>
                  <a:pt x="214670" y="248915"/>
                </a:lnTo>
                <a:cubicBezTo>
                  <a:pt x="209223" y="250388"/>
                  <a:pt x="203552" y="247799"/>
                  <a:pt x="201052" y="242754"/>
                </a:cubicBezTo>
                <a:lnTo>
                  <a:pt x="192747" y="225966"/>
                </a:lnTo>
                <a:cubicBezTo>
                  <a:pt x="188149" y="225341"/>
                  <a:pt x="183639" y="224091"/>
                  <a:pt x="179397" y="222349"/>
                </a:cubicBezTo>
                <a:lnTo>
                  <a:pt x="163770" y="232752"/>
                </a:lnTo>
                <a:cubicBezTo>
                  <a:pt x="159082" y="235878"/>
                  <a:pt x="152876" y="235253"/>
                  <a:pt x="148903" y="231279"/>
                </a:cubicBezTo>
                <a:lnTo>
                  <a:pt x="140330" y="222706"/>
                </a:lnTo>
                <a:cubicBezTo>
                  <a:pt x="136356" y="218733"/>
                  <a:pt x="135731" y="212527"/>
                  <a:pt x="138857" y="207838"/>
                </a:cubicBezTo>
                <a:lnTo>
                  <a:pt x="149260" y="192212"/>
                </a:lnTo>
                <a:cubicBezTo>
                  <a:pt x="148411" y="190113"/>
                  <a:pt x="147652" y="187925"/>
                  <a:pt x="147027" y="185648"/>
                </a:cubicBezTo>
                <a:cubicBezTo>
                  <a:pt x="146402" y="183371"/>
                  <a:pt x="146000" y="181094"/>
                  <a:pt x="145688" y="178862"/>
                </a:cubicBezTo>
                <a:lnTo>
                  <a:pt x="128855" y="170557"/>
                </a:lnTo>
                <a:cubicBezTo>
                  <a:pt x="123810" y="168057"/>
                  <a:pt x="121265" y="162342"/>
                  <a:pt x="122694" y="156939"/>
                </a:cubicBezTo>
                <a:lnTo>
                  <a:pt x="125819" y="145241"/>
                </a:lnTo>
                <a:cubicBezTo>
                  <a:pt x="127293" y="139839"/>
                  <a:pt x="132338" y="136178"/>
                  <a:pt x="137964" y="136535"/>
                </a:cubicBezTo>
                <a:lnTo>
                  <a:pt x="156671" y="137740"/>
                </a:lnTo>
                <a:cubicBezTo>
                  <a:pt x="159484" y="134124"/>
                  <a:pt x="162744" y="130775"/>
                  <a:pt x="166449" y="127918"/>
                </a:cubicBezTo>
                <a:lnTo>
                  <a:pt x="165244" y="109255"/>
                </a:lnTo>
                <a:cubicBezTo>
                  <a:pt x="164887" y="103629"/>
                  <a:pt x="168548" y="98539"/>
                  <a:pt x="173950" y="97110"/>
                </a:cubicBezTo>
                <a:lnTo>
                  <a:pt x="185648" y="93985"/>
                </a:lnTo>
                <a:close/>
                <a:moveTo>
                  <a:pt x="200204" y="151805"/>
                </a:moveTo>
                <a:cubicBezTo>
                  <a:pt x="189361" y="151817"/>
                  <a:pt x="180568" y="160630"/>
                  <a:pt x="180581" y="171472"/>
                </a:cubicBezTo>
                <a:cubicBezTo>
                  <a:pt x="180593" y="182315"/>
                  <a:pt x="189406" y="191108"/>
                  <a:pt x="200248" y="191095"/>
                </a:cubicBezTo>
                <a:cubicBezTo>
                  <a:pt x="211091" y="191083"/>
                  <a:pt x="219884" y="182270"/>
                  <a:pt x="219871" y="171428"/>
                </a:cubicBezTo>
                <a:cubicBezTo>
                  <a:pt x="219859" y="160585"/>
                  <a:pt x="211046" y="151792"/>
                  <a:pt x="200204" y="151805"/>
                </a:cubicBezTo>
                <a:close/>
                <a:moveTo>
                  <a:pt x="100414" y="-20315"/>
                </a:moveTo>
                <a:lnTo>
                  <a:pt x="112112" y="-17190"/>
                </a:lnTo>
                <a:cubicBezTo>
                  <a:pt x="117515" y="-15716"/>
                  <a:pt x="121176" y="-10626"/>
                  <a:pt x="120819" y="-5045"/>
                </a:cubicBezTo>
                <a:lnTo>
                  <a:pt x="119613" y="13618"/>
                </a:lnTo>
                <a:cubicBezTo>
                  <a:pt x="123319" y="16475"/>
                  <a:pt x="126578" y="19779"/>
                  <a:pt x="129391" y="23440"/>
                </a:cubicBezTo>
                <a:lnTo>
                  <a:pt x="148144" y="22235"/>
                </a:lnTo>
                <a:cubicBezTo>
                  <a:pt x="153725" y="21878"/>
                  <a:pt x="158814" y="25539"/>
                  <a:pt x="160288" y="30941"/>
                </a:cubicBezTo>
                <a:lnTo>
                  <a:pt x="163413" y="42639"/>
                </a:lnTo>
                <a:cubicBezTo>
                  <a:pt x="164842" y="48042"/>
                  <a:pt x="162297" y="53757"/>
                  <a:pt x="157252" y="56257"/>
                </a:cubicBezTo>
                <a:lnTo>
                  <a:pt x="140419" y="64562"/>
                </a:lnTo>
                <a:cubicBezTo>
                  <a:pt x="140107" y="66839"/>
                  <a:pt x="139660" y="69116"/>
                  <a:pt x="139080" y="71348"/>
                </a:cubicBezTo>
                <a:cubicBezTo>
                  <a:pt x="138499" y="73581"/>
                  <a:pt x="137696" y="75813"/>
                  <a:pt x="136847" y="77912"/>
                </a:cubicBezTo>
                <a:lnTo>
                  <a:pt x="147251" y="93538"/>
                </a:lnTo>
                <a:cubicBezTo>
                  <a:pt x="150376" y="98227"/>
                  <a:pt x="149751" y="104433"/>
                  <a:pt x="145777" y="108406"/>
                </a:cubicBezTo>
                <a:lnTo>
                  <a:pt x="137205" y="116979"/>
                </a:lnTo>
                <a:cubicBezTo>
                  <a:pt x="133231" y="120953"/>
                  <a:pt x="127025" y="121578"/>
                  <a:pt x="122337" y="118452"/>
                </a:cubicBezTo>
                <a:lnTo>
                  <a:pt x="106710" y="108049"/>
                </a:lnTo>
                <a:cubicBezTo>
                  <a:pt x="102468" y="109791"/>
                  <a:pt x="97959" y="111041"/>
                  <a:pt x="93360" y="111666"/>
                </a:cubicBezTo>
                <a:lnTo>
                  <a:pt x="85055" y="128454"/>
                </a:lnTo>
                <a:cubicBezTo>
                  <a:pt x="82555" y="133499"/>
                  <a:pt x="76840" y="136044"/>
                  <a:pt x="71438" y="134615"/>
                </a:cubicBezTo>
                <a:lnTo>
                  <a:pt x="59740" y="131490"/>
                </a:lnTo>
                <a:cubicBezTo>
                  <a:pt x="54293" y="130016"/>
                  <a:pt x="50676" y="124926"/>
                  <a:pt x="51033" y="119345"/>
                </a:cubicBezTo>
                <a:lnTo>
                  <a:pt x="52239" y="100638"/>
                </a:lnTo>
                <a:cubicBezTo>
                  <a:pt x="48533" y="97780"/>
                  <a:pt x="45274" y="94476"/>
                  <a:pt x="42461" y="90815"/>
                </a:cubicBezTo>
                <a:lnTo>
                  <a:pt x="23708" y="92020"/>
                </a:lnTo>
                <a:cubicBezTo>
                  <a:pt x="18127" y="92378"/>
                  <a:pt x="13037" y="88716"/>
                  <a:pt x="11564" y="83314"/>
                </a:cubicBezTo>
                <a:lnTo>
                  <a:pt x="8439" y="71616"/>
                </a:lnTo>
                <a:cubicBezTo>
                  <a:pt x="7010" y="66214"/>
                  <a:pt x="9555" y="60499"/>
                  <a:pt x="14600" y="57998"/>
                </a:cubicBezTo>
                <a:lnTo>
                  <a:pt x="31433" y="49694"/>
                </a:lnTo>
                <a:cubicBezTo>
                  <a:pt x="31745" y="47417"/>
                  <a:pt x="32192" y="45184"/>
                  <a:pt x="32772" y="42907"/>
                </a:cubicBezTo>
                <a:cubicBezTo>
                  <a:pt x="33397" y="40630"/>
                  <a:pt x="34111" y="38442"/>
                  <a:pt x="35004" y="36344"/>
                </a:cubicBezTo>
                <a:lnTo>
                  <a:pt x="24601" y="20762"/>
                </a:lnTo>
                <a:cubicBezTo>
                  <a:pt x="21476" y="16073"/>
                  <a:pt x="22101" y="9867"/>
                  <a:pt x="26075" y="5894"/>
                </a:cubicBezTo>
                <a:lnTo>
                  <a:pt x="34647" y="-2679"/>
                </a:lnTo>
                <a:cubicBezTo>
                  <a:pt x="38621" y="-6653"/>
                  <a:pt x="44827" y="-7278"/>
                  <a:pt x="49515" y="-4152"/>
                </a:cubicBezTo>
                <a:lnTo>
                  <a:pt x="65142" y="6251"/>
                </a:lnTo>
                <a:cubicBezTo>
                  <a:pt x="69384" y="4509"/>
                  <a:pt x="73893" y="3259"/>
                  <a:pt x="78492" y="2634"/>
                </a:cubicBezTo>
                <a:lnTo>
                  <a:pt x="86797" y="-14154"/>
                </a:lnTo>
                <a:cubicBezTo>
                  <a:pt x="89297" y="-19199"/>
                  <a:pt x="94967" y="-21744"/>
                  <a:pt x="100414" y="-20315"/>
                </a:cubicBezTo>
                <a:close/>
                <a:moveTo>
                  <a:pt x="85904" y="37505"/>
                </a:moveTo>
                <a:cubicBezTo>
                  <a:pt x="75061" y="37505"/>
                  <a:pt x="66258" y="46307"/>
                  <a:pt x="66258" y="57150"/>
                </a:cubicBezTo>
                <a:cubicBezTo>
                  <a:pt x="66258" y="67993"/>
                  <a:pt x="75061" y="76795"/>
                  <a:pt x="85904" y="76795"/>
                </a:cubicBezTo>
                <a:cubicBezTo>
                  <a:pt x="96746" y="76795"/>
                  <a:pt x="105549" y="67993"/>
                  <a:pt x="105549" y="57150"/>
                </a:cubicBezTo>
                <a:cubicBezTo>
                  <a:pt x="105549" y="46307"/>
                  <a:pt x="96746" y="37505"/>
                  <a:pt x="85904" y="37505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3" name="Text 25"/>
          <p:cNvSpPr/>
          <p:nvPr>
            <p:custDataLst>
              <p:tags r:id="rId23"/>
            </p:custDataLst>
          </p:nvPr>
        </p:nvSpPr>
        <p:spPr>
          <a:xfrm>
            <a:off x="1333500" y="5867400"/>
            <a:ext cx="1036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工程可落地</a:t>
            </a:r>
            <a:endParaRPr lang="en-US" sz="1600" dirty="0"/>
          </a:p>
        </p:txBody>
      </p:sp>
      <p:sp>
        <p:nvSpPr>
          <p:cNvPr id="64" name="Text 26"/>
          <p:cNvSpPr/>
          <p:nvPr>
            <p:custDataLst>
              <p:tags r:id="rId24"/>
            </p:custDataLst>
          </p:nvPr>
        </p:nvSpPr>
        <p:spPr>
          <a:xfrm>
            <a:off x="1333500" y="6248400"/>
            <a:ext cx="103251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b="1" dirty="0">
                <a:solidFill>
                  <a:srgbClr val="A3BE8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多数据源、主从、监控链路、分布式锁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保障稳定运行。不是 Demo 级别的原型，而是可部署、可扩展、可运维的生产级系统。</a:t>
            </a:r>
            <a:endParaRPr lang="en-US" sz="16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242241" y="2045563"/>
            <a:ext cx="5707518" cy="102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总结与展望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242241" y="2045563"/>
            <a:ext cx="5707518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背景与痛点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/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"/>
          <p:cNvSpPr/>
          <p:nvPr/>
        </p:nvSpPr>
        <p:spPr>
          <a:xfrm>
            <a:off x="381000" y="9144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88C0D0"/>
          </a:solidFill>
        </p:spPr>
      </p:sp>
      <p:sp>
        <p:nvSpPr>
          <p:cNvPr id="40" name="Shape 2"/>
          <p:cNvSpPr/>
          <p:nvPr/>
        </p:nvSpPr>
        <p:spPr>
          <a:xfrm>
            <a:off x="381000" y="1143000"/>
            <a:ext cx="3705225" cy="1295400"/>
          </a:xfrm>
          <a:custGeom>
            <a:avLst/>
            <a:gdLst/>
            <a:ahLst/>
            <a:cxnLst/>
            <a:rect l="l" t="t" r="r" b="b"/>
            <a:pathLst>
              <a:path w="3705225" h="1295400">
                <a:moveTo>
                  <a:pt x="76195" y="0"/>
                </a:moveTo>
                <a:lnTo>
                  <a:pt x="3629030" y="0"/>
                </a:lnTo>
                <a:cubicBezTo>
                  <a:pt x="3671083" y="0"/>
                  <a:pt x="3705225" y="34142"/>
                  <a:pt x="3705225" y="76195"/>
                </a:cubicBezTo>
                <a:lnTo>
                  <a:pt x="3705225" y="1219205"/>
                </a:lnTo>
                <a:cubicBezTo>
                  <a:pt x="3705225" y="1261286"/>
                  <a:pt x="3671111" y="1295400"/>
                  <a:pt x="3629030" y="1295400"/>
                </a:cubicBezTo>
                <a:lnTo>
                  <a:pt x="76195" y="1295400"/>
                </a:lnTo>
                <a:cubicBezTo>
                  <a:pt x="34142" y="1295400"/>
                  <a:pt x="0" y="1261258"/>
                  <a:pt x="0" y="1219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41" name="Shape 3"/>
          <p:cNvSpPr/>
          <p:nvPr/>
        </p:nvSpPr>
        <p:spPr>
          <a:xfrm>
            <a:off x="571500" y="1314450"/>
            <a:ext cx="285750" cy="285750"/>
          </a:xfrm>
          <a:custGeom>
            <a:avLst/>
            <a:gdLst/>
            <a:ahLst/>
            <a:cxnLst/>
            <a:rect l="l" t="t" r="r" b="b"/>
            <a:pathLst>
              <a:path w="285750" h="285750">
                <a:moveTo>
                  <a:pt x="17859" y="17859"/>
                </a:moveTo>
                <a:cubicBezTo>
                  <a:pt x="27738" y="17859"/>
                  <a:pt x="35719" y="25840"/>
                  <a:pt x="35719" y="35719"/>
                </a:cubicBezTo>
                <a:lnTo>
                  <a:pt x="35719" y="223242"/>
                </a:lnTo>
                <a:cubicBezTo>
                  <a:pt x="35719" y="228154"/>
                  <a:pt x="39737" y="232172"/>
                  <a:pt x="44648" y="232172"/>
                </a:cubicBezTo>
                <a:lnTo>
                  <a:pt x="267891" y="232172"/>
                </a:lnTo>
                <a:cubicBezTo>
                  <a:pt x="277769" y="232172"/>
                  <a:pt x="285750" y="240153"/>
                  <a:pt x="285750" y="250031"/>
                </a:cubicBezTo>
                <a:cubicBezTo>
                  <a:pt x="285750" y="259910"/>
                  <a:pt x="277769" y="267891"/>
                  <a:pt x="267891" y="267891"/>
                </a:cubicBezTo>
                <a:lnTo>
                  <a:pt x="44648" y="267891"/>
                </a:lnTo>
                <a:cubicBezTo>
                  <a:pt x="19980" y="267891"/>
                  <a:pt x="0" y="247910"/>
                  <a:pt x="0" y="223242"/>
                </a:cubicBezTo>
                <a:lnTo>
                  <a:pt x="0" y="35719"/>
                </a:lnTo>
                <a:cubicBezTo>
                  <a:pt x="0" y="25840"/>
                  <a:pt x="7981" y="17859"/>
                  <a:pt x="17859" y="17859"/>
                </a:cubicBezTo>
                <a:close/>
                <a:moveTo>
                  <a:pt x="71438" y="53578"/>
                </a:moveTo>
                <a:cubicBezTo>
                  <a:pt x="71438" y="43700"/>
                  <a:pt x="79418" y="35719"/>
                  <a:pt x="89297" y="35719"/>
                </a:cubicBezTo>
                <a:lnTo>
                  <a:pt x="196453" y="35719"/>
                </a:lnTo>
                <a:cubicBezTo>
                  <a:pt x="206332" y="35719"/>
                  <a:pt x="214313" y="43700"/>
                  <a:pt x="214313" y="53578"/>
                </a:cubicBezTo>
                <a:cubicBezTo>
                  <a:pt x="214313" y="63457"/>
                  <a:pt x="206332" y="71438"/>
                  <a:pt x="196453" y="71438"/>
                </a:cubicBezTo>
                <a:lnTo>
                  <a:pt x="89297" y="71438"/>
                </a:lnTo>
                <a:cubicBezTo>
                  <a:pt x="79418" y="71438"/>
                  <a:pt x="71438" y="63457"/>
                  <a:pt x="71438" y="53578"/>
                </a:cubicBezTo>
                <a:close/>
                <a:moveTo>
                  <a:pt x="89297" y="98227"/>
                </a:moveTo>
                <a:lnTo>
                  <a:pt x="160734" y="98227"/>
                </a:lnTo>
                <a:cubicBezTo>
                  <a:pt x="170613" y="98227"/>
                  <a:pt x="178594" y="106207"/>
                  <a:pt x="178594" y="116086"/>
                </a:cubicBezTo>
                <a:cubicBezTo>
                  <a:pt x="178594" y="125964"/>
                  <a:pt x="170613" y="133945"/>
                  <a:pt x="160734" y="133945"/>
                </a:cubicBezTo>
                <a:lnTo>
                  <a:pt x="89297" y="133945"/>
                </a:lnTo>
                <a:cubicBezTo>
                  <a:pt x="79418" y="133945"/>
                  <a:pt x="71438" y="125964"/>
                  <a:pt x="71438" y="116086"/>
                </a:cubicBezTo>
                <a:cubicBezTo>
                  <a:pt x="71438" y="106207"/>
                  <a:pt x="79418" y="98227"/>
                  <a:pt x="89297" y="98227"/>
                </a:cubicBezTo>
                <a:close/>
                <a:moveTo>
                  <a:pt x="89297" y="160734"/>
                </a:moveTo>
                <a:lnTo>
                  <a:pt x="232172" y="160734"/>
                </a:lnTo>
                <a:cubicBezTo>
                  <a:pt x="242050" y="160734"/>
                  <a:pt x="250031" y="168715"/>
                  <a:pt x="250031" y="178594"/>
                </a:cubicBezTo>
                <a:cubicBezTo>
                  <a:pt x="250031" y="188472"/>
                  <a:pt x="242050" y="196453"/>
                  <a:pt x="232172" y="196453"/>
                </a:cubicBezTo>
                <a:lnTo>
                  <a:pt x="89297" y="196453"/>
                </a:lnTo>
                <a:cubicBezTo>
                  <a:pt x="79418" y="196453"/>
                  <a:pt x="71438" y="188472"/>
                  <a:pt x="71438" y="178594"/>
                </a:cubicBezTo>
                <a:cubicBezTo>
                  <a:pt x="71438" y="168715"/>
                  <a:pt x="79418" y="160734"/>
                  <a:pt x="89297" y="160734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42" name="Text 4"/>
          <p:cNvSpPr/>
          <p:nvPr/>
        </p:nvSpPr>
        <p:spPr>
          <a:xfrm>
            <a:off x="533400" y="1714500"/>
            <a:ext cx="34956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chemeClr val="tx1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OpenDigger</a:t>
            </a:r>
            <a:endParaRPr lang="en-US" sz="1500" b="1" dirty="0">
              <a:solidFill>
                <a:schemeClr val="tx1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  <p:sp>
        <p:nvSpPr>
          <p:cNvPr id="43" name="Text 5"/>
          <p:cNvSpPr/>
          <p:nvPr/>
        </p:nvSpPr>
        <p:spPr>
          <a:xfrm>
            <a:off x="533400" y="20574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指标洞察</a:t>
            </a:r>
            <a:endParaRPr lang="en-US" sz="1200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44" name="Shape 6"/>
          <p:cNvSpPr/>
          <p:nvPr/>
        </p:nvSpPr>
        <p:spPr>
          <a:xfrm>
            <a:off x="4241800" y="1143000"/>
            <a:ext cx="3705225" cy="1295400"/>
          </a:xfrm>
          <a:custGeom>
            <a:avLst/>
            <a:gdLst/>
            <a:ahLst/>
            <a:cxnLst/>
            <a:rect l="l" t="t" r="r" b="b"/>
            <a:pathLst>
              <a:path w="3705225" h="1295400">
                <a:moveTo>
                  <a:pt x="76195" y="0"/>
                </a:moveTo>
                <a:lnTo>
                  <a:pt x="3629030" y="0"/>
                </a:lnTo>
                <a:cubicBezTo>
                  <a:pt x="3671083" y="0"/>
                  <a:pt x="3705225" y="34142"/>
                  <a:pt x="3705225" y="76195"/>
                </a:cubicBezTo>
                <a:lnTo>
                  <a:pt x="3705225" y="1219205"/>
                </a:lnTo>
                <a:cubicBezTo>
                  <a:pt x="3705225" y="1261286"/>
                  <a:pt x="3671111" y="1295400"/>
                  <a:pt x="3629030" y="1295400"/>
                </a:cubicBezTo>
                <a:lnTo>
                  <a:pt x="76195" y="1295400"/>
                </a:lnTo>
                <a:cubicBezTo>
                  <a:pt x="34142" y="1295400"/>
                  <a:pt x="0" y="1261258"/>
                  <a:pt x="0" y="1219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45" name="Shape 7"/>
          <p:cNvSpPr/>
          <p:nvPr/>
        </p:nvSpPr>
        <p:spPr>
          <a:xfrm>
            <a:off x="4450159" y="13144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214313" y="285750"/>
                </a:moveTo>
                <a:lnTo>
                  <a:pt x="53578" y="285750"/>
                </a:lnTo>
                <a:cubicBezTo>
                  <a:pt x="23999" y="285750"/>
                  <a:pt x="0" y="261751"/>
                  <a:pt x="0" y="232172"/>
                </a:cubicBezTo>
                <a:lnTo>
                  <a:pt x="0" y="53578"/>
                </a:lnTo>
                <a:cubicBezTo>
                  <a:pt x="0" y="23999"/>
                  <a:pt x="23999" y="0"/>
                  <a:pt x="53578" y="0"/>
                </a:cubicBezTo>
                <a:lnTo>
                  <a:pt x="223242" y="0"/>
                </a:lnTo>
                <a:cubicBezTo>
                  <a:pt x="238032" y="0"/>
                  <a:pt x="250031" y="11999"/>
                  <a:pt x="250031" y="26789"/>
                </a:cubicBezTo>
                <a:lnTo>
                  <a:pt x="250031" y="187523"/>
                </a:lnTo>
                <a:cubicBezTo>
                  <a:pt x="250031" y="199188"/>
                  <a:pt x="242553" y="209122"/>
                  <a:pt x="232172" y="212806"/>
                </a:cubicBezTo>
                <a:lnTo>
                  <a:pt x="232172" y="250031"/>
                </a:lnTo>
                <a:cubicBezTo>
                  <a:pt x="242050" y="250031"/>
                  <a:pt x="250031" y="258012"/>
                  <a:pt x="250031" y="267891"/>
                </a:cubicBezTo>
                <a:cubicBezTo>
                  <a:pt x="250031" y="277769"/>
                  <a:pt x="242050" y="285750"/>
                  <a:pt x="232172" y="285750"/>
                </a:cubicBezTo>
                <a:lnTo>
                  <a:pt x="214313" y="285750"/>
                </a:lnTo>
                <a:close/>
                <a:moveTo>
                  <a:pt x="53578" y="214313"/>
                </a:moveTo>
                <a:cubicBezTo>
                  <a:pt x="43700" y="214313"/>
                  <a:pt x="35719" y="222293"/>
                  <a:pt x="35719" y="232172"/>
                </a:cubicBezTo>
                <a:cubicBezTo>
                  <a:pt x="35719" y="242050"/>
                  <a:pt x="43700" y="250031"/>
                  <a:pt x="53578" y="250031"/>
                </a:cubicBezTo>
                <a:lnTo>
                  <a:pt x="196453" y="250031"/>
                </a:lnTo>
                <a:lnTo>
                  <a:pt x="196453" y="214313"/>
                </a:lnTo>
                <a:lnTo>
                  <a:pt x="53578" y="214313"/>
                </a:lnTo>
                <a:close/>
                <a:moveTo>
                  <a:pt x="71438" y="84832"/>
                </a:moveTo>
                <a:cubicBezTo>
                  <a:pt x="71438" y="92255"/>
                  <a:pt x="77409" y="98227"/>
                  <a:pt x="84832" y="98227"/>
                </a:cubicBezTo>
                <a:lnTo>
                  <a:pt x="183059" y="98227"/>
                </a:lnTo>
                <a:cubicBezTo>
                  <a:pt x="190481" y="98227"/>
                  <a:pt x="196453" y="92255"/>
                  <a:pt x="196453" y="84832"/>
                </a:cubicBezTo>
                <a:cubicBezTo>
                  <a:pt x="196453" y="77409"/>
                  <a:pt x="190481" y="71438"/>
                  <a:pt x="183059" y="71438"/>
                </a:cubicBezTo>
                <a:lnTo>
                  <a:pt x="84832" y="71438"/>
                </a:lnTo>
                <a:cubicBezTo>
                  <a:pt x="77409" y="71438"/>
                  <a:pt x="71438" y="77409"/>
                  <a:pt x="71438" y="84832"/>
                </a:cubicBezTo>
                <a:close/>
                <a:moveTo>
                  <a:pt x="84832" y="125016"/>
                </a:moveTo>
                <a:cubicBezTo>
                  <a:pt x="77409" y="125016"/>
                  <a:pt x="71438" y="130987"/>
                  <a:pt x="71438" y="138410"/>
                </a:cubicBezTo>
                <a:cubicBezTo>
                  <a:pt x="71438" y="145833"/>
                  <a:pt x="77409" y="151805"/>
                  <a:pt x="84832" y="151805"/>
                </a:cubicBezTo>
                <a:lnTo>
                  <a:pt x="183059" y="151805"/>
                </a:lnTo>
                <a:cubicBezTo>
                  <a:pt x="190481" y="151805"/>
                  <a:pt x="196453" y="145833"/>
                  <a:pt x="196453" y="138410"/>
                </a:cubicBezTo>
                <a:cubicBezTo>
                  <a:pt x="196453" y="130987"/>
                  <a:pt x="190481" y="125016"/>
                  <a:pt x="183059" y="125016"/>
                </a:cubicBezTo>
                <a:lnTo>
                  <a:pt x="84832" y="125016"/>
                </a:lnTo>
                <a:close/>
              </a:path>
            </a:pathLst>
          </a:custGeom>
          <a:solidFill>
            <a:srgbClr val="88C0D0"/>
          </a:solidFill>
        </p:spPr>
      </p:sp>
      <p:sp>
        <p:nvSpPr>
          <p:cNvPr id="46" name="Text 8"/>
          <p:cNvSpPr/>
          <p:nvPr/>
        </p:nvSpPr>
        <p:spPr>
          <a:xfrm>
            <a:off x="4394200" y="1714500"/>
            <a:ext cx="34956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chemeClr val="tx1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MaxKB</a:t>
            </a:r>
            <a:endParaRPr lang="en-US" sz="1500" b="1" dirty="0">
              <a:solidFill>
                <a:schemeClr val="tx1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  <p:sp>
        <p:nvSpPr>
          <p:cNvPr id="47" name="Text 9"/>
          <p:cNvSpPr/>
          <p:nvPr/>
        </p:nvSpPr>
        <p:spPr>
          <a:xfrm>
            <a:off x="4394200" y="20574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知识证据</a:t>
            </a:r>
            <a:endParaRPr lang="en-US" sz="1200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48" name="Shape 10"/>
          <p:cNvSpPr/>
          <p:nvPr/>
        </p:nvSpPr>
        <p:spPr>
          <a:xfrm>
            <a:off x="8102600" y="1143000"/>
            <a:ext cx="3705225" cy="1295400"/>
          </a:xfrm>
          <a:custGeom>
            <a:avLst/>
            <a:gdLst/>
            <a:ahLst/>
            <a:cxnLst/>
            <a:rect l="l" t="t" r="r" b="b"/>
            <a:pathLst>
              <a:path w="3705225" h="1295400">
                <a:moveTo>
                  <a:pt x="76195" y="0"/>
                </a:moveTo>
                <a:lnTo>
                  <a:pt x="3629030" y="0"/>
                </a:lnTo>
                <a:cubicBezTo>
                  <a:pt x="3671083" y="0"/>
                  <a:pt x="3705225" y="34142"/>
                  <a:pt x="3705225" y="76195"/>
                </a:cubicBezTo>
                <a:lnTo>
                  <a:pt x="3705225" y="1219205"/>
                </a:lnTo>
                <a:cubicBezTo>
                  <a:pt x="3705225" y="1261286"/>
                  <a:pt x="3671111" y="1295400"/>
                  <a:pt x="3629030" y="1295400"/>
                </a:cubicBezTo>
                <a:lnTo>
                  <a:pt x="76195" y="1295400"/>
                </a:lnTo>
                <a:cubicBezTo>
                  <a:pt x="34142" y="1295400"/>
                  <a:pt x="0" y="1261258"/>
                  <a:pt x="0" y="1219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49" name="Shape 11"/>
          <p:cNvSpPr/>
          <p:nvPr/>
        </p:nvSpPr>
        <p:spPr>
          <a:xfrm>
            <a:off x="8310960" y="1314450"/>
            <a:ext cx="250031" cy="285750"/>
          </a:xfrm>
          <a:custGeom>
            <a:avLst/>
            <a:gdLst/>
            <a:ahLst/>
            <a:cxnLst/>
            <a:rect l="l" t="t" r="r" b="b"/>
            <a:pathLst>
              <a:path w="250031" h="285750">
                <a:moveTo>
                  <a:pt x="35719" y="17859"/>
                </a:moveTo>
                <a:cubicBezTo>
                  <a:pt x="16018" y="17859"/>
                  <a:pt x="0" y="33877"/>
                  <a:pt x="0" y="53578"/>
                </a:cubicBezTo>
                <a:lnTo>
                  <a:pt x="0" y="89297"/>
                </a:lnTo>
                <a:cubicBezTo>
                  <a:pt x="0" y="108998"/>
                  <a:pt x="16018" y="125016"/>
                  <a:pt x="35719" y="125016"/>
                </a:cubicBezTo>
                <a:lnTo>
                  <a:pt x="214313" y="125016"/>
                </a:lnTo>
                <a:cubicBezTo>
                  <a:pt x="234014" y="125016"/>
                  <a:pt x="250031" y="108998"/>
                  <a:pt x="250031" y="89297"/>
                </a:cubicBezTo>
                <a:lnTo>
                  <a:pt x="250031" y="53578"/>
                </a:lnTo>
                <a:cubicBezTo>
                  <a:pt x="250031" y="33877"/>
                  <a:pt x="234014" y="17859"/>
                  <a:pt x="214313" y="17859"/>
                </a:cubicBezTo>
                <a:lnTo>
                  <a:pt x="35719" y="17859"/>
                </a:lnTo>
                <a:close/>
                <a:moveTo>
                  <a:pt x="156270" y="58043"/>
                </a:moveTo>
                <a:cubicBezTo>
                  <a:pt x="163662" y="58043"/>
                  <a:pt x="169664" y="64045"/>
                  <a:pt x="169664" y="71438"/>
                </a:cubicBezTo>
                <a:cubicBezTo>
                  <a:pt x="169664" y="78830"/>
                  <a:pt x="163662" y="84832"/>
                  <a:pt x="156270" y="84832"/>
                </a:cubicBezTo>
                <a:cubicBezTo>
                  <a:pt x="148877" y="84832"/>
                  <a:pt x="142875" y="78830"/>
                  <a:pt x="142875" y="71438"/>
                </a:cubicBezTo>
                <a:cubicBezTo>
                  <a:pt x="142875" y="64045"/>
                  <a:pt x="148877" y="58043"/>
                  <a:pt x="156270" y="58043"/>
                </a:cubicBezTo>
                <a:close/>
                <a:moveTo>
                  <a:pt x="187523" y="71438"/>
                </a:moveTo>
                <a:cubicBezTo>
                  <a:pt x="187523" y="64045"/>
                  <a:pt x="193525" y="58043"/>
                  <a:pt x="200918" y="58043"/>
                </a:cubicBezTo>
                <a:cubicBezTo>
                  <a:pt x="208311" y="58043"/>
                  <a:pt x="214313" y="64045"/>
                  <a:pt x="214313" y="71438"/>
                </a:cubicBezTo>
                <a:cubicBezTo>
                  <a:pt x="214313" y="78830"/>
                  <a:pt x="208311" y="84832"/>
                  <a:pt x="200918" y="84832"/>
                </a:cubicBezTo>
                <a:cubicBezTo>
                  <a:pt x="193525" y="84832"/>
                  <a:pt x="187523" y="78830"/>
                  <a:pt x="187523" y="71438"/>
                </a:cubicBezTo>
                <a:close/>
                <a:moveTo>
                  <a:pt x="35719" y="160734"/>
                </a:moveTo>
                <a:cubicBezTo>
                  <a:pt x="16018" y="160734"/>
                  <a:pt x="0" y="176752"/>
                  <a:pt x="0" y="196453"/>
                </a:cubicBezTo>
                <a:lnTo>
                  <a:pt x="0" y="232172"/>
                </a:lnTo>
                <a:cubicBezTo>
                  <a:pt x="0" y="251873"/>
                  <a:pt x="16018" y="267891"/>
                  <a:pt x="35719" y="267891"/>
                </a:cubicBezTo>
                <a:lnTo>
                  <a:pt x="214313" y="267891"/>
                </a:lnTo>
                <a:cubicBezTo>
                  <a:pt x="234014" y="267891"/>
                  <a:pt x="250031" y="251873"/>
                  <a:pt x="250031" y="232172"/>
                </a:cubicBezTo>
                <a:lnTo>
                  <a:pt x="250031" y="196453"/>
                </a:lnTo>
                <a:cubicBezTo>
                  <a:pt x="250031" y="176752"/>
                  <a:pt x="234014" y="160734"/>
                  <a:pt x="214313" y="160734"/>
                </a:cubicBezTo>
                <a:lnTo>
                  <a:pt x="35719" y="160734"/>
                </a:lnTo>
                <a:close/>
                <a:moveTo>
                  <a:pt x="156270" y="200918"/>
                </a:moveTo>
                <a:cubicBezTo>
                  <a:pt x="163662" y="200918"/>
                  <a:pt x="169664" y="206920"/>
                  <a:pt x="169664" y="214313"/>
                </a:cubicBezTo>
                <a:cubicBezTo>
                  <a:pt x="169664" y="221705"/>
                  <a:pt x="163662" y="227707"/>
                  <a:pt x="156270" y="227707"/>
                </a:cubicBezTo>
                <a:cubicBezTo>
                  <a:pt x="148877" y="227707"/>
                  <a:pt x="142875" y="221705"/>
                  <a:pt x="142875" y="214313"/>
                </a:cubicBezTo>
                <a:cubicBezTo>
                  <a:pt x="142875" y="206920"/>
                  <a:pt x="148877" y="200918"/>
                  <a:pt x="156270" y="200918"/>
                </a:cubicBezTo>
                <a:close/>
                <a:moveTo>
                  <a:pt x="187523" y="214313"/>
                </a:moveTo>
                <a:cubicBezTo>
                  <a:pt x="187523" y="206920"/>
                  <a:pt x="193525" y="200918"/>
                  <a:pt x="200918" y="200918"/>
                </a:cubicBezTo>
                <a:cubicBezTo>
                  <a:pt x="208311" y="200918"/>
                  <a:pt x="214313" y="206920"/>
                  <a:pt x="214313" y="214313"/>
                </a:cubicBezTo>
                <a:cubicBezTo>
                  <a:pt x="214313" y="221705"/>
                  <a:pt x="208311" y="227707"/>
                  <a:pt x="200918" y="227707"/>
                </a:cubicBezTo>
                <a:cubicBezTo>
                  <a:pt x="193525" y="227707"/>
                  <a:pt x="187523" y="221705"/>
                  <a:pt x="187523" y="214313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50" name="Text 12"/>
          <p:cNvSpPr/>
          <p:nvPr/>
        </p:nvSpPr>
        <p:spPr>
          <a:xfrm>
            <a:off x="8255000" y="1714500"/>
            <a:ext cx="34956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chemeClr val="tx1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微服务架构</a:t>
            </a:r>
            <a:endParaRPr lang="en-US" sz="1500" b="1" dirty="0">
              <a:solidFill>
                <a:schemeClr val="tx1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  <p:sp>
        <p:nvSpPr>
          <p:cNvPr id="51" name="Text 13"/>
          <p:cNvSpPr/>
          <p:nvPr/>
        </p:nvSpPr>
        <p:spPr>
          <a:xfrm>
            <a:off x="8255000" y="20574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可用可扩</a:t>
            </a:r>
            <a:endParaRPr lang="en-US" sz="1200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52" name="Text 14"/>
          <p:cNvSpPr/>
          <p:nvPr/>
        </p:nvSpPr>
        <p:spPr>
          <a:xfrm>
            <a:off x="381000" y="2667000"/>
            <a:ext cx="11544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chemeClr val="tx1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未来展望</a:t>
            </a:r>
            <a:endParaRPr lang="en-US" sz="1800" b="1" dirty="0">
              <a:solidFill>
                <a:schemeClr val="tx1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  <p:sp>
        <p:nvSpPr>
          <p:cNvPr id="53" name="Shape 15"/>
          <p:cNvSpPr/>
          <p:nvPr/>
        </p:nvSpPr>
        <p:spPr>
          <a:xfrm>
            <a:off x="381000" y="3124200"/>
            <a:ext cx="3705225" cy="914400"/>
          </a:xfrm>
          <a:custGeom>
            <a:avLst/>
            <a:gdLst/>
            <a:ahLst/>
            <a:cxnLst/>
            <a:rect l="l" t="t" r="r" b="b"/>
            <a:pathLst>
              <a:path w="3705225" h="914400">
                <a:moveTo>
                  <a:pt x="76197" y="0"/>
                </a:moveTo>
                <a:lnTo>
                  <a:pt x="3629028" y="0"/>
                </a:lnTo>
                <a:cubicBezTo>
                  <a:pt x="3671110" y="0"/>
                  <a:pt x="3705225" y="34115"/>
                  <a:pt x="3705225" y="76197"/>
                </a:cubicBezTo>
                <a:lnTo>
                  <a:pt x="3705225" y="838203"/>
                </a:lnTo>
                <a:cubicBezTo>
                  <a:pt x="3705225" y="880285"/>
                  <a:pt x="3671110" y="914400"/>
                  <a:pt x="362902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54" name="Shape 16"/>
          <p:cNvSpPr/>
          <p:nvPr/>
        </p:nvSpPr>
        <p:spPr>
          <a:xfrm>
            <a:off x="5334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55" name="Text 17"/>
          <p:cNvSpPr/>
          <p:nvPr/>
        </p:nvSpPr>
        <p:spPr>
          <a:xfrm>
            <a:off x="500063" y="3276600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050" b="1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56" name="Text 18"/>
          <p:cNvSpPr/>
          <p:nvPr/>
        </p:nvSpPr>
        <p:spPr>
          <a:xfrm>
            <a:off x="914400" y="3295650"/>
            <a:ext cx="9429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多平台支持</a:t>
            </a:r>
            <a:endParaRPr lang="en-US" sz="1350" b="1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57" name="Text 19"/>
          <p:cNvSpPr/>
          <p:nvPr/>
        </p:nvSpPr>
        <p:spPr>
          <a:xfrm>
            <a:off x="533400" y="36576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GitHub/Gitee/GitLab 全覆盖</a:t>
            </a:r>
            <a:endParaRPr lang="en-US" sz="1200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58" name="Shape 20"/>
          <p:cNvSpPr/>
          <p:nvPr/>
        </p:nvSpPr>
        <p:spPr>
          <a:xfrm>
            <a:off x="4241800" y="3124200"/>
            <a:ext cx="3705225" cy="914400"/>
          </a:xfrm>
          <a:custGeom>
            <a:avLst/>
            <a:gdLst/>
            <a:ahLst/>
            <a:cxnLst/>
            <a:rect l="l" t="t" r="r" b="b"/>
            <a:pathLst>
              <a:path w="3705225" h="914400">
                <a:moveTo>
                  <a:pt x="76197" y="0"/>
                </a:moveTo>
                <a:lnTo>
                  <a:pt x="3629028" y="0"/>
                </a:lnTo>
                <a:cubicBezTo>
                  <a:pt x="3671110" y="0"/>
                  <a:pt x="3705225" y="34115"/>
                  <a:pt x="3705225" y="76197"/>
                </a:cubicBezTo>
                <a:lnTo>
                  <a:pt x="3705225" y="838203"/>
                </a:lnTo>
                <a:cubicBezTo>
                  <a:pt x="3705225" y="880285"/>
                  <a:pt x="3671110" y="914400"/>
                  <a:pt x="362902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59" name="Shape 21"/>
          <p:cNvSpPr/>
          <p:nvPr/>
        </p:nvSpPr>
        <p:spPr>
          <a:xfrm>
            <a:off x="43942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60" name="Text 22"/>
          <p:cNvSpPr/>
          <p:nvPr/>
        </p:nvSpPr>
        <p:spPr>
          <a:xfrm>
            <a:off x="4360863" y="3276600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050" b="1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61" name="Text 23"/>
          <p:cNvSpPr/>
          <p:nvPr/>
        </p:nvSpPr>
        <p:spPr>
          <a:xfrm>
            <a:off x="4775200" y="3295650"/>
            <a:ext cx="771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治理模型</a:t>
            </a:r>
            <a:endParaRPr lang="en-US" sz="1350" b="1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62" name="Text 24"/>
          <p:cNvSpPr/>
          <p:nvPr/>
        </p:nvSpPr>
        <p:spPr>
          <a:xfrm>
            <a:off x="4394200" y="36576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Bus Factor、SLA、成熟度模型</a:t>
            </a:r>
            <a:endParaRPr lang="en-US" sz="1200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63" name="Shape 25"/>
          <p:cNvSpPr/>
          <p:nvPr/>
        </p:nvSpPr>
        <p:spPr>
          <a:xfrm>
            <a:off x="8102600" y="3124200"/>
            <a:ext cx="3705225" cy="914400"/>
          </a:xfrm>
          <a:custGeom>
            <a:avLst/>
            <a:gdLst/>
            <a:ahLst/>
            <a:cxnLst/>
            <a:rect l="l" t="t" r="r" b="b"/>
            <a:pathLst>
              <a:path w="3705225" h="914400">
                <a:moveTo>
                  <a:pt x="76197" y="0"/>
                </a:moveTo>
                <a:lnTo>
                  <a:pt x="3629028" y="0"/>
                </a:lnTo>
                <a:cubicBezTo>
                  <a:pt x="3671110" y="0"/>
                  <a:pt x="3705225" y="34115"/>
                  <a:pt x="3705225" y="76197"/>
                </a:cubicBezTo>
                <a:lnTo>
                  <a:pt x="3705225" y="838203"/>
                </a:lnTo>
                <a:cubicBezTo>
                  <a:pt x="3705225" y="880285"/>
                  <a:pt x="3671110" y="914400"/>
                  <a:pt x="3629028" y="914400"/>
                </a:cubicBezTo>
                <a:lnTo>
                  <a:pt x="76197" y="914400"/>
                </a:lnTo>
                <a:cubicBezTo>
                  <a:pt x="34115" y="914400"/>
                  <a:pt x="0" y="880285"/>
                  <a:pt x="0" y="838203"/>
                </a:cubicBezTo>
                <a:lnTo>
                  <a:pt x="0" y="76197"/>
                </a:lnTo>
                <a:cubicBezTo>
                  <a:pt x="0" y="34143"/>
                  <a:pt x="34143" y="0"/>
                  <a:pt x="76197" y="0"/>
                </a:cubicBezTo>
                <a:close/>
              </a:path>
            </a:pathLst>
          </a:custGeom>
          <a:solidFill>
            <a:srgbClr val="FFFFFF">
              <a:alpha val="10196"/>
            </a:srgbClr>
          </a:solidFill>
        </p:spPr>
      </p:sp>
      <p:sp>
        <p:nvSpPr>
          <p:cNvPr id="64" name="Shape 26"/>
          <p:cNvSpPr/>
          <p:nvPr/>
        </p:nvSpPr>
        <p:spPr>
          <a:xfrm>
            <a:off x="8255000" y="32766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52400" y="0"/>
                </a:moveTo>
                <a:lnTo>
                  <a:pt x="152400" y="0"/>
                </a:lnTo>
                <a:cubicBezTo>
                  <a:pt x="236512" y="0"/>
                  <a:pt x="304800" y="68288"/>
                  <a:pt x="304800" y="152400"/>
                </a:cubicBezTo>
                <a:lnTo>
                  <a:pt x="304800" y="152400"/>
                </a:lnTo>
                <a:cubicBezTo>
                  <a:pt x="304800" y="236512"/>
                  <a:pt x="236512" y="304800"/>
                  <a:pt x="152400" y="304800"/>
                </a:cubicBezTo>
                <a:lnTo>
                  <a:pt x="152400" y="304800"/>
                </a:lnTo>
                <a:cubicBezTo>
                  <a:pt x="68288" y="304800"/>
                  <a:pt x="0" y="236512"/>
                  <a:pt x="0" y="152400"/>
                </a:cubicBezTo>
                <a:lnTo>
                  <a:pt x="0" y="152400"/>
                </a:lnTo>
                <a:cubicBezTo>
                  <a:pt x="0" y="68288"/>
                  <a:pt x="68288" y="0"/>
                  <a:pt x="1524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65" name="Text 27"/>
          <p:cNvSpPr/>
          <p:nvPr/>
        </p:nvSpPr>
        <p:spPr>
          <a:xfrm>
            <a:off x="8221663" y="3276600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050" b="1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66" name="Text 28"/>
          <p:cNvSpPr/>
          <p:nvPr/>
        </p:nvSpPr>
        <p:spPr>
          <a:xfrm>
            <a:off x="8636000" y="3295650"/>
            <a:ext cx="77152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生态服务</a:t>
            </a:r>
            <a:endParaRPr lang="en-US" sz="1350" b="1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67" name="Text 29"/>
          <p:cNvSpPr/>
          <p:nvPr/>
        </p:nvSpPr>
        <p:spPr>
          <a:xfrm>
            <a:off x="8255000" y="36576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tx1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面向基金会/高校/企业开源办公室</a:t>
            </a:r>
            <a:endParaRPr lang="en-US" sz="1200" dirty="0">
              <a:solidFill>
                <a:schemeClr val="tx1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68" name="Shape 30"/>
          <p:cNvSpPr/>
          <p:nvPr/>
        </p:nvSpPr>
        <p:spPr>
          <a:xfrm>
            <a:off x="3876675" y="4572000"/>
            <a:ext cx="4438650" cy="1323975"/>
          </a:xfrm>
          <a:custGeom>
            <a:avLst/>
            <a:gdLst/>
            <a:ahLst/>
            <a:cxnLst/>
            <a:rect l="l" t="t" r="r" b="b"/>
            <a:pathLst>
              <a:path w="4438650" h="1323975">
                <a:moveTo>
                  <a:pt x="76195" y="0"/>
                </a:moveTo>
                <a:lnTo>
                  <a:pt x="4362455" y="0"/>
                </a:lnTo>
                <a:cubicBezTo>
                  <a:pt x="4404536" y="0"/>
                  <a:pt x="4438650" y="34114"/>
                  <a:pt x="4438650" y="76195"/>
                </a:cubicBezTo>
                <a:lnTo>
                  <a:pt x="4438650" y="1247780"/>
                </a:lnTo>
                <a:cubicBezTo>
                  <a:pt x="4438650" y="1289861"/>
                  <a:pt x="4404536" y="1323975"/>
                  <a:pt x="4362455" y="1323975"/>
                </a:cubicBezTo>
                <a:lnTo>
                  <a:pt x="76195" y="1323975"/>
                </a:lnTo>
                <a:cubicBezTo>
                  <a:pt x="34114" y="1323975"/>
                  <a:pt x="0" y="1289861"/>
                  <a:pt x="0" y="1247780"/>
                </a:cubicBezTo>
                <a:lnTo>
                  <a:pt x="0" y="76195"/>
                </a:lnTo>
                <a:cubicBezTo>
                  <a:pt x="0" y="34114"/>
                  <a:pt x="34114" y="0"/>
                  <a:pt x="76195" y="0"/>
                </a:cubicBezTo>
                <a:close/>
              </a:path>
            </a:pathLst>
          </a:custGeom>
          <a:solidFill>
            <a:srgbClr val="88C0D0">
              <a:alpha val="20000"/>
            </a:srgbClr>
          </a:solidFill>
          <a:ln w="25400">
            <a:solidFill>
              <a:srgbClr val="88C0D0"/>
            </a:solidFill>
            <a:prstDash val="solid"/>
          </a:ln>
        </p:spPr>
      </p:sp>
      <p:sp>
        <p:nvSpPr>
          <p:cNvPr id="69" name="Text 31"/>
          <p:cNvSpPr/>
          <p:nvPr/>
        </p:nvSpPr>
        <p:spPr>
          <a:xfrm>
            <a:off x="4133850" y="4733925"/>
            <a:ext cx="3924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1800" b="1" dirty="0">
                <a:solidFill>
                  <a:schemeClr val="tx1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我们的愿景</a:t>
            </a:r>
            <a:endParaRPr lang="en-US" sz="1800" b="1" dirty="0">
              <a:solidFill>
                <a:schemeClr val="tx1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  <p:sp>
        <p:nvSpPr>
          <p:cNvPr id="70" name="Text 32"/>
          <p:cNvSpPr/>
          <p:nvPr/>
        </p:nvSpPr>
        <p:spPr>
          <a:xfrm>
            <a:off x="4143375" y="5114925"/>
            <a:ext cx="3905250" cy="6191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1500" dirty="0">
                <a:solidFill>
                  <a:schemeClr val="tx1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开源项目不再依赖个人英雄，而是依靠</a:t>
            </a:r>
            <a:endParaRPr lang="en-US" sz="1600" dirty="0">
              <a:solidFill>
                <a:schemeClr val="tx1"/>
              </a:solidFill>
            </a:endParaRPr>
          </a:p>
          <a:p>
            <a:pPr algn="ctr">
              <a:lnSpc>
                <a:spcPct val="140000"/>
              </a:lnSpc>
            </a:pPr>
            <a:r>
              <a:rPr lang="en-US" sz="1500" b="1" dirty="0">
                <a:solidFill>
                  <a:schemeClr val="tx1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数据化、制度化、智能化</a:t>
            </a:r>
            <a:r>
              <a:rPr lang="en-US" sz="1500" dirty="0">
                <a:solidFill>
                  <a:schemeClr val="tx1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的治理体系持续发展</a:t>
            </a:r>
            <a:endParaRPr lang="en-US" sz="1500" dirty="0">
              <a:solidFill>
                <a:schemeClr val="tx1"/>
              </a:solidFill>
              <a:latin typeface="Noto Sans SC" panose="020B0500000000000000" pitchFamily="34" charset="-122"/>
              <a:ea typeface="Noto Sans SC" panose="020B0500000000000000" pitchFamily="34" charset="-122"/>
              <a:cs typeface="Noto Sans SC" panose="020B0500000000000000" pitchFamily="34" charset="-12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39800" y="2680005"/>
            <a:ext cx="6112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0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感谢聆听</a:t>
            </a:r>
            <a:endParaRPr lang="zh-CN" altLang="en-US" sz="70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"/>
          <p:cNvSpPr/>
          <p:nvPr/>
        </p:nvSpPr>
        <p:spPr>
          <a:xfrm>
            <a:off x="342900" y="1419225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4" name="Shape 2"/>
          <p:cNvSpPr/>
          <p:nvPr/>
        </p:nvSpPr>
        <p:spPr>
          <a:xfrm>
            <a:off x="361950" y="1685925"/>
            <a:ext cx="5581650" cy="1447800"/>
          </a:xfrm>
          <a:custGeom>
            <a:avLst/>
            <a:gdLst/>
            <a:ahLst/>
            <a:cxnLst/>
            <a:rect l="l" t="t" r="r" b="b"/>
            <a:pathLst>
              <a:path w="5581650" h="1447800">
                <a:moveTo>
                  <a:pt x="38100" y="0"/>
                </a:moveTo>
                <a:lnTo>
                  <a:pt x="5505452" y="0"/>
                </a:lnTo>
                <a:cubicBezTo>
                  <a:pt x="5547507" y="0"/>
                  <a:pt x="5581650" y="34143"/>
                  <a:pt x="5581650" y="76198"/>
                </a:cubicBezTo>
                <a:lnTo>
                  <a:pt x="5581650" y="1371602"/>
                </a:lnTo>
                <a:cubicBezTo>
                  <a:pt x="5581650" y="1413657"/>
                  <a:pt x="5547507" y="1447800"/>
                  <a:pt x="5505452" y="1447800"/>
                </a:cubicBez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2" name="Shape 3"/>
          <p:cNvSpPr/>
          <p:nvPr/>
        </p:nvSpPr>
        <p:spPr>
          <a:xfrm>
            <a:off x="361950" y="1685925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10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6" name="Shape 4"/>
          <p:cNvSpPr/>
          <p:nvPr/>
        </p:nvSpPr>
        <p:spPr>
          <a:xfrm>
            <a:off x="571500" y="18764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7" name="Shape 5"/>
          <p:cNvSpPr/>
          <p:nvPr/>
        </p:nvSpPr>
        <p:spPr>
          <a:xfrm>
            <a:off x="704850" y="2009775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8" name="Text 6"/>
          <p:cNvSpPr/>
          <p:nvPr/>
        </p:nvSpPr>
        <p:spPr>
          <a:xfrm>
            <a:off x="1143000" y="1876425"/>
            <a:ext cx="2000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规模增长与治理复杂度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571500" y="2447925"/>
            <a:ext cx="52578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开源项目规模快速增长，但治理问题愈发复杂：</a:t>
            </a: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单点维护者风险、决策过程不透明、贡献者失衡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等成为制约社区健康发展的核心瓶颈。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361950" y="3286125"/>
            <a:ext cx="5581650" cy="1447800"/>
          </a:xfrm>
          <a:custGeom>
            <a:avLst/>
            <a:gdLst/>
            <a:ahLst/>
            <a:cxnLst/>
            <a:rect l="l" t="t" r="r" b="b"/>
            <a:pathLst>
              <a:path w="5581650" h="1447800">
                <a:moveTo>
                  <a:pt x="38100" y="0"/>
                </a:moveTo>
                <a:lnTo>
                  <a:pt x="5505452" y="0"/>
                </a:lnTo>
                <a:cubicBezTo>
                  <a:pt x="5547507" y="0"/>
                  <a:pt x="5581650" y="34143"/>
                  <a:pt x="5581650" y="76198"/>
                </a:cubicBezTo>
                <a:lnTo>
                  <a:pt x="5581650" y="1371602"/>
                </a:lnTo>
                <a:cubicBezTo>
                  <a:pt x="5581650" y="1413657"/>
                  <a:pt x="5547507" y="1447800"/>
                  <a:pt x="5505452" y="1447800"/>
                </a:cubicBez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1" name="Shape 9"/>
          <p:cNvSpPr/>
          <p:nvPr/>
        </p:nvSpPr>
        <p:spPr>
          <a:xfrm>
            <a:off x="361950" y="3286125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10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12" name="Shape 10"/>
          <p:cNvSpPr/>
          <p:nvPr/>
        </p:nvSpPr>
        <p:spPr>
          <a:xfrm>
            <a:off x="571500" y="34766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13" name="Shape 11"/>
          <p:cNvSpPr/>
          <p:nvPr/>
        </p:nvSpPr>
        <p:spPr>
          <a:xfrm>
            <a:off x="716756" y="3609975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166688" y="76572"/>
                </a:moveTo>
                <a:cubicBezTo>
                  <a:pt x="161181" y="80218"/>
                  <a:pt x="154856" y="83158"/>
                  <a:pt x="148270" y="85502"/>
                </a:cubicBezTo>
                <a:cubicBezTo>
                  <a:pt x="130783" y="91753"/>
                  <a:pt x="107826" y="95250"/>
                  <a:pt x="83344" y="95250"/>
                </a:cubicBezTo>
                <a:cubicBezTo>
                  <a:pt x="58862" y="95250"/>
                  <a:pt x="35868" y="91715"/>
                  <a:pt x="18417" y="85502"/>
                </a:cubicBezTo>
                <a:cubicBezTo>
                  <a:pt x="11869" y="83158"/>
                  <a:pt x="5507" y="80218"/>
                  <a:pt x="0" y="76572"/>
                </a:cubicBezTo>
                <a:lnTo>
                  <a:pt x="0" y="107156"/>
                </a:lnTo>
                <a:cubicBezTo>
                  <a:pt x="0" y="123602"/>
                  <a:pt x="37319" y="136922"/>
                  <a:pt x="83344" y="136922"/>
                </a:cubicBezTo>
                <a:cubicBezTo>
                  <a:pt x="129369" y="136922"/>
                  <a:pt x="166688" y="123602"/>
                  <a:pt x="166688" y="107156"/>
                </a:cubicBezTo>
                <a:lnTo>
                  <a:pt x="166688" y="76572"/>
                </a:lnTo>
                <a:close/>
                <a:moveTo>
                  <a:pt x="166688" y="47625"/>
                </a:moveTo>
                <a:lnTo>
                  <a:pt x="166688" y="29766"/>
                </a:lnTo>
                <a:cubicBezTo>
                  <a:pt x="166688" y="13320"/>
                  <a:pt x="129369" y="0"/>
                  <a:pt x="83344" y="0"/>
                </a:cubicBezTo>
                <a:cubicBezTo>
                  <a:pt x="37319" y="0"/>
                  <a:pt x="0" y="13320"/>
                  <a:pt x="0" y="29766"/>
                </a:cubicBezTo>
                <a:lnTo>
                  <a:pt x="0" y="47625"/>
                </a:lnTo>
                <a:cubicBezTo>
                  <a:pt x="0" y="64071"/>
                  <a:pt x="37319" y="77391"/>
                  <a:pt x="83344" y="77391"/>
                </a:cubicBezTo>
                <a:cubicBezTo>
                  <a:pt x="129369" y="77391"/>
                  <a:pt x="166688" y="64071"/>
                  <a:pt x="166688" y="47625"/>
                </a:cubicBezTo>
                <a:close/>
                <a:moveTo>
                  <a:pt x="148270" y="145033"/>
                </a:moveTo>
                <a:cubicBezTo>
                  <a:pt x="130820" y="151247"/>
                  <a:pt x="107863" y="154781"/>
                  <a:pt x="83344" y="154781"/>
                </a:cubicBezTo>
                <a:cubicBezTo>
                  <a:pt x="58824" y="154781"/>
                  <a:pt x="35868" y="151247"/>
                  <a:pt x="18417" y="145033"/>
                </a:cubicBezTo>
                <a:cubicBezTo>
                  <a:pt x="11869" y="142689"/>
                  <a:pt x="5507" y="139750"/>
                  <a:pt x="0" y="136103"/>
                </a:cubicBezTo>
                <a:lnTo>
                  <a:pt x="0" y="160734"/>
                </a:lnTo>
                <a:cubicBezTo>
                  <a:pt x="0" y="177180"/>
                  <a:pt x="37319" y="190500"/>
                  <a:pt x="83344" y="190500"/>
                </a:cubicBezTo>
                <a:cubicBezTo>
                  <a:pt x="129369" y="190500"/>
                  <a:pt x="166688" y="177180"/>
                  <a:pt x="166688" y="160734"/>
                </a:cubicBezTo>
                <a:lnTo>
                  <a:pt x="166688" y="136103"/>
                </a:lnTo>
                <a:cubicBezTo>
                  <a:pt x="161181" y="139750"/>
                  <a:pt x="154856" y="142689"/>
                  <a:pt x="148270" y="145033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" name="Text 12"/>
          <p:cNvSpPr/>
          <p:nvPr/>
        </p:nvSpPr>
        <p:spPr>
          <a:xfrm>
            <a:off x="1143000" y="3476625"/>
            <a:ext cx="2000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数据分散与人工成本高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71500" y="4048125"/>
            <a:ext cx="52578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数据分散在 </a:t>
            </a: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GitHub/Gitee/Issue/PR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等多个平台，人工收集和分析需要耗费大量时间精力，且难以形成全局视角。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61950" y="4886325"/>
            <a:ext cx="5581650" cy="1447800"/>
          </a:xfrm>
          <a:custGeom>
            <a:avLst/>
            <a:gdLst/>
            <a:ahLst/>
            <a:cxnLst/>
            <a:rect l="l" t="t" r="r" b="b"/>
            <a:pathLst>
              <a:path w="5581650" h="1447800">
                <a:moveTo>
                  <a:pt x="38100" y="0"/>
                </a:moveTo>
                <a:lnTo>
                  <a:pt x="5505452" y="0"/>
                </a:lnTo>
                <a:cubicBezTo>
                  <a:pt x="5547507" y="0"/>
                  <a:pt x="5581650" y="34143"/>
                  <a:pt x="5581650" y="76198"/>
                </a:cubicBezTo>
                <a:lnTo>
                  <a:pt x="5581650" y="1371602"/>
                </a:lnTo>
                <a:cubicBezTo>
                  <a:pt x="5581650" y="1413657"/>
                  <a:pt x="5547507" y="1447800"/>
                  <a:pt x="5505452" y="1447800"/>
                </a:cubicBez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7" name="Shape 15"/>
          <p:cNvSpPr/>
          <p:nvPr/>
        </p:nvSpPr>
        <p:spPr>
          <a:xfrm>
            <a:off x="361950" y="4886325"/>
            <a:ext cx="38100" cy="1447800"/>
          </a:xfrm>
          <a:custGeom>
            <a:avLst/>
            <a:gdLst/>
            <a:ahLst/>
            <a:cxnLst/>
            <a:rect l="l" t="t" r="r" b="b"/>
            <a:pathLst>
              <a:path w="38100" h="1447800">
                <a:moveTo>
                  <a:pt x="38100" y="0"/>
                </a:moveTo>
                <a:lnTo>
                  <a:pt x="38100" y="0"/>
                </a:lnTo>
                <a:lnTo>
                  <a:pt x="38100" y="1447800"/>
                </a:lnTo>
                <a:lnTo>
                  <a:pt x="38100" y="1447800"/>
                </a:lnTo>
                <a:cubicBezTo>
                  <a:pt x="17072" y="1447800"/>
                  <a:pt x="0" y="1430728"/>
                  <a:pt x="0" y="1409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18" name="Shape 16"/>
          <p:cNvSpPr/>
          <p:nvPr/>
        </p:nvSpPr>
        <p:spPr>
          <a:xfrm>
            <a:off x="571500" y="5076825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19" name="Shape 17"/>
          <p:cNvSpPr/>
          <p:nvPr/>
        </p:nvSpPr>
        <p:spPr>
          <a:xfrm>
            <a:off x="728663" y="5210175"/>
            <a:ext cx="142875" cy="190500"/>
          </a:xfrm>
          <a:custGeom>
            <a:avLst/>
            <a:gdLst/>
            <a:ahLst/>
            <a:cxnLst/>
            <a:rect l="l" t="t" r="r" b="b"/>
            <a:pathLst>
              <a:path w="142875" h="190500">
                <a:moveTo>
                  <a:pt x="108979" y="142875"/>
                </a:moveTo>
                <a:cubicBezTo>
                  <a:pt x="111696" y="134578"/>
                  <a:pt x="117128" y="127062"/>
                  <a:pt x="123267" y="120588"/>
                </a:cubicBezTo>
                <a:cubicBezTo>
                  <a:pt x="135434" y="107789"/>
                  <a:pt x="142875" y="90488"/>
                  <a:pt x="142875" y="71438"/>
                </a:cubicBezTo>
                <a:cubicBezTo>
                  <a:pt x="142875" y="31998"/>
                  <a:pt x="110877" y="0"/>
                  <a:pt x="71437" y="0"/>
                </a:cubicBezTo>
                <a:cubicBezTo>
                  <a:pt x="31998" y="0"/>
                  <a:pt x="0" y="31998"/>
                  <a:pt x="0" y="71438"/>
                </a:cubicBezTo>
                <a:cubicBezTo>
                  <a:pt x="0" y="90488"/>
                  <a:pt x="7441" y="107789"/>
                  <a:pt x="19608" y="120588"/>
                </a:cubicBezTo>
                <a:cubicBezTo>
                  <a:pt x="25747" y="127062"/>
                  <a:pt x="31217" y="134578"/>
                  <a:pt x="33896" y="142875"/>
                </a:cubicBezTo>
                <a:lnTo>
                  <a:pt x="108942" y="142875"/>
                </a:lnTo>
                <a:close/>
                <a:moveTo>
                  <a:pt x="107156" y="160734"/>
                </a:moveTo>
                <a:lnTo>
                  <a:pt x="35719" y="160734"/>
                </a:lnTo>
                <a:lnTo>
                  <a:pt x="35719" y="166688"/>
                </a:lnTo>
                <a:cubicBezTo>
                  <a:pt x="35719" y="183133"/>
                  <a:pt x="49039" y="196453"/>
                  <a:pt x="65484" y="196453"/>
                </a:cubicBezTo>
                <a:lnTo>
                  <a:pt x="77391" y="196453"/>
                </a:lnTo>
                <a:cubicBezTo>
                  <a:pt x="93836" y="196453"/>
                  <a:pt x="107156" y="183133"/>
                  <a:pt x="107156" y="166688"/>
                </a:cubicBezTo>
                <a:lnTo>
                  <a:pt x="107156" y="160734"/>
                </a:lnTo>
                <a:close/>
                <a:moveTo>
                  <a:pt x="68461" y="41672"/>
                </a:moveTo>
                <a:cubicBezTo>
                  <a:pt x="53653" y="41672"/>
                  <a:pt x="41672" y="53653"/>
                  <a:pt x="41672" y="68461"/>
                </a:cubicBezTo>
                <a:cubicBezTo>
                  <a:pt x="41672" y="73409"/>
                  <a:pt x="37691" y="77391"/>
                  <a:pt x="32742" y="77391"/>
                </a:cubicBezTo>
                <a:cubicBezTo>
                  <a:pt x="27794" y="77391"/>
                  <a:pt x="23812" y="73409"/>
                  <a:pt x="23812" y="68461"/>
                </a:cubicBezTo>
                <a:cubicBezTo>
                  <a:pt x="23812" y="43793"/>
                  <a:pt x="43793" y="23812"/>
                  <a:pt x="68461" y="23812"/>
                </a:cubicBezTo>
                <a:cubicBezTo>
                  <a:pt x="73409" y="23812"/>
                  <a:pt x="77391" y="27794"/>
                  <a:pt x="77391" y="32742"/>
                </a:cubicBezTo>
                <a:cubicBezTo>
                  <a:pt x="77391" y="37691"/>
                  <a:pt x="73409" y="41672"/>
                  <a:pt x="68461" y="41672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20" name="Text 18"/>
          <p:cNvSpPr/>
          <p:nvPr/>
        </p:nvSpPr>
        <p:spPr>
          <a:xfrm>
            <a:off x="1143000" y="5076825"/>
            <a:ext cx="21907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从数据到治理洞察的鸿沟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571500" y="5648325"/>
            <a:ext cx="5257800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平台只能看到</a:t>
            </a: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原始数据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，无法直接识别</a:t>
            </a: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治理结构与风险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。需要将数据上升为可解释的治理结论。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6172200" y="1685925"/>
            <a:ext cx="5600700" cy="2590800"/>
          </a:xfrm>
          <a:custGeom>
            <a:avLst/>
            <a:gdLst/>
            <a:ahLst/>
            <a:cxnLst/>
            <a:rect l="l" t="t" r="r" b="b"/>
            <a:pathLst>
              <a:path w="5600700" h="2590800">
                <a:moveTo>
                  <a:pt x="76195" y="0"/>
                </a:moveTo>
                <a:lnTo>
                  <a:pt x="5524505" y="0"/>
                </a:lnTo>
                <a:cubicBezTo>
                  <a:pt x="5566558" y="0"/>
                  <a:pt x="5600700" y="34142"/>
                  <a:pt x="5600700" y="76195"/>
                </a:cubicBezTo>
                <a:lnTo>
                  <a:pt x="5600700" y="2514605"/>
                </a:lnTo>
                <a:cubicBezTo>
                  <a:pt x="5600700" y="2556686"/>
                  <a:pt x="5566586" y="2590800"/>
                  <a:pt x="5524505" y="2590800"/>
                </a:cubicBezTo>
                <a:lnTo>
                  <a:pt x="76195" y="2590800"/>
                </a:lnTo>
                <a:cubicBezTo>
                  <a:pt x="34142" y="2590800"/>
                  <a:pt x="0" y="2556658"/>
                  <a:pt x="0" y="25146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2E3440"/>
          </a:solidFill>
        </p:spPr>
      </p:sp>
      <p:sp>
        <p:nvSpPr>
          <p:cNvPr id="23" name="Text 21"/>
          <p:cNvSpPr/>
          <p:nvPr/>
        </p:nvSpPr>
        <p:spPr>
          <a:xfrm>
            <a:off x="6400800" y="1914525"/>
            <a:ext cx="5257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88C0D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核心痛点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400800" y="23717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25" name="Text 23"/>
          <p:cNvSpPr/>
          <p:nvPr/>
        </p:nvSpPr>
        <p:spPr>
          <a:xfrm>
            <a:off x="6367463" y="2371725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819900" y="2371725"/>
            <a:ext cx="20764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治理风险难识别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819900" y="2638425"/>
            <a:ext cx="20669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缺乏量化指标体系，难以提前预警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6400800" y="29813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29" name="Text 27"/>
          <p:cNvSpPr/>
          <p:nvPr/>
        </p:nvSpPr>
        <p:spPr>
          <a:xfrm>
            <a:off x="6367463" y="2981325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819900" y="2981325"/>
            <a:ext cx="1676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决策依据不充分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819900" y="3248025"/>
            <a:ext cx="16668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缺少知识沉淀与证据链追溯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6400800" y="35909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33" name="Text 31"/>
          <p:cNvSpPr/>
          <p:nvPr/>
        </p:nvSpPr>
        <p:spPr>
          <a:xfrm>
            <a:off x="6367463" y="3590925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6819900" y="3590925"/>
            <a:ext cx="19431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治理经验难传承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819900" y="3857625"/>
            <a:ext cx="193357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依赖个人经验，难以标准化复制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72200" y="4429125"/>
            <a:ext cx="5600700" cy="1905000"/>
          </a:xfrm>
          <a:custGeom>
            <a:avLst/>
            <a:gdLst/>
            <a:ahLst/>
            <a:cxnLst/>
            <a:rect l="l" t="t" r="r" b="b"/>
            <a:pathLst>
              <a:path w="5600700" h="1905000">
                <a:moveTo>
                  <a:pt x="76200" y="0"/>
                </a:moveTo>
                <a:lnTo>
                  <a:pt x="5524500" y="0"/>
                </a:lnTo>
                <a:cubicBezTo>
                  <a:pt x="5566556" y="0"/>
                  <a:pt x="5600700" y="34144"/>
                  <a:pt x="5600700" y="76200"/>
                </a:cubicBezTo>
                <a:lnTo>
                  <a:pt x="5600700" y="1828800"/>
                </a:lnTo>
                <a:cubicBezTo>
                  <a:pt x="5600700" y="1870856"/>
                  <a:pt x="5566556" y="1905000"/>
                  <a:pt x="5524500" y="1905000"/>
                </a:cubicBezTo>
                <a:lnTo>
                  <a:pt x="76200" y="1905000"/>
                </a:lnTo>
                <a:cubicBezTo>
                  <a:pt x="34144" y="1905000"/>
                  <a:pt x="0" y="1870856"/>
                  <a:pt x="0" y="18288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37" name="Shape 35"/>
          <p:cNvSpPr/>
          <p:nvPr/>
        </p:nvSpPr>
        <p:spPr>
          <a:xfrm>
            <a:off x="6398419" y="5105400"/>
            <a:ext cx="166688" cy="190500"/>
          </a:xfrm>
          <a:custGeom>
            <a:avLst/>
            <a:gdLst/>
            <a:ahLst/>
            <a:cxnLst/>
            <a:rect l="l" t="t" r="r" b="b"/>
            <a:pathLst>
              <a:path w="166688" h="190500">
                <a:moveTo>
                  <a:pt x="0" y="80367"/>
                </a:moveTo>
                <a:cubicBezTo>
                  <a:pt x="0" y="55699"/>
                  <a:pt x="19980" y="35719"/>
                  <a:pt x="44648" y="35719"/>
                </a:cubicBezTo>
                <a:lnTo>
                  <a:pt x="47625" y="35719"/>
                </a:lnTo>
                <a:cubicBezTo>
                  <a:pt x="54211" y="35719"/>
                  <a:pt x="59531" y="41039"/>
                  <a:pt x="59531" y="47625"/>
                </a:cubicBezTo>
                <a:cubicBezTo>
                  <a:pt x="59531" y="54211"/>
                  <a:pt x="54211" y="59531"/>
                  <a:pt x="47625" y="59531"/>
                </a:cubicBezTo>
                <a:lnTo>
                  <a:pt x="44648" y="59531"/>
                </a:lnTo>
                <a:cubicBezTo>
                  <a:pt x="33151" y="59531"/>
                  <a:pt x="23812" y="68870"/>
                  <a:pt x="23812" y="80367"/>
                </a:cubicBezTo>
                <a:lnTo>
                  <a:pt x="23812" y="83344"/>
                </a:lnTo>
                <a:lnTo>
                  <a:pt x="47625" y="83344"/>
                </a:lnTo>
                <a:cubicBezTo>
                  <a:pt x="60759" y="83344"/>
                  <a:pt x="71438" y="94022"/>
                  <a:pt x="71438" y="107156"/>
                </a:cubicBezTo>
                <a:lnTo>
                  <a:pt x="71438" y="130969"/>
                </a:lnTo>
                <a:cubicBezTo>
                  <a:pt x="71438" y="144103"/>
                  <a:pt x="60759" y="154781"/>
                  <a:pt x="47625" y="154781"/>
                </a:cubicBezTo>
                <a:lnTo>
                  <a:pt x="23812" y="154781"/>
                </a:lnTo>
                <a:cubicBezTo>
                  <a:pt x="10678" y="154781"/>
                  <a:pt x="0" y="144103"/>
                  <a:pt x="0" y="130969"/>
                </a:cubicBezTo>
                <a:lnTo>
                  <a:pt x="0" y="80367"/>
                </a:lnTo>
                <a:close/>
                <a:moveTo>
                  <a:pt x="95250" y="80367"/>
                </a:moveTo>
                <a:cubicBezTo>
                  <a:pt x="95250" y="55699"/>
                  <a:pt x="115230" y="35719"/>
                  <a:pt x="139898" y="35719"/>
                </a:cubicBezTo>
                <a:lnTo>
                  <a:pt x="142875" y="35719"/>
                </a:lnTo>
                <a:cubicBezTo>
                  <a:pt x="149461" y="35719"/>
                  <a:pt x="154781" y="41039"/>
                  <a:pt x="154781" y="47625"/>
                </a:cubicBezTo>
                <a:cubicBezTo>
                  <a:pt x="154781" y="54211"/>
                  <a:pt x="149461" y="59531"/>
                  <a:pt x="142875" y="59531"/>
                </a:cubicBezTo>
                <a:lnTo>
                  <a:pt x="139898" y="59531"/>
                </a:lnTo>
                <a:cubicBezTo>
                  <a:pt x="128401" y="59531"/>
                  <a:pt x="119063" y="68870"/>
                  <a:pt x="119063" y="80367"/>
                </a:cubicBezTo>
                <a:lnTo>
                  <a:pt x="119063" y="83344"/>
                </a:lnTo>
                <a:lnTo>
                  <a:pt x="142875" y="83344"/>
                </a:lnTo>
                <a:cubicBezTo>
                  <a:pt x="156009" y="83344"/>
                  <a:pt x="166688" y="94022"/>
                  <a:pt x="166688" y="107156"/>
                </a:cubicBezTo>
                <a:lnTo>
                  <a:pt x="166688" y="130969"/>
                </a:lnTo>
                <a:cubicBezTo>
                  <a:pt x="166688" y="144103"/>
                  <a:pt x="156009" y="154781"/>
                  <a:pt x="142875" y="154781"/>
                </a:cubicBezTo>
                <a:lnTo>
                  <a:pt x="119063" y="154781"/>
                </a:lnTo>
                <a:cubicBezTo>
                  <a:pt x="105928" y="154781"/>
                  <a:pt x="95250" y="144103"/>
                  <a:pt x="95250" y="130969"/>
                </a:cubicBezTo>
                <a:lnTo>
                  <a:pt x="95250" y="80367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38" name="Text 36"/>
          <p:cNvSpPr/>
          <p:nvPr/>
        </p:nvSpPr>
        <p:spPr>
          <a:xfrm>
            <a:off x="6677025" y="5067300"/>
            <a:ext cx="942975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我们的愿景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362700" y="5448300"/>
            <a:ext cx="5295900" cy="247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打通</a:t>
            </a:r>
            <a:r>
              <a:rPr lang="en-US" sz="1200" b="1" dirty="0">
                <a:solidFill>
                  <a:srgbClr val="5E81A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"看数、看文档、做决策"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的完整链路，让治理决策有据可依、有迹可循。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242241" y="2045563"/>
            <a:ext cx="5707518" cy="102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目标与价值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"/>
          <p:cNvSpPr/>
          <p:nvPr/>
        </p:nvSpPr>
        <p:spPr>
          <a:xfrm>
            <a:off x="381000" y="1219200"/>
            <a:ext cx="11430000" cy="1381125"/>
          </a:xfrm>
          <a:custGeom>
            <a:avLst/>
            <a:gdLst/>
            <a:ahLst/>
            <a:cxnLst/>
            <a:rect l="l" t="t" r="r" b="b"/>
            <a:pathLst>
              <a:path w="11430000" h="1381125">
                <a:moveTo>
                  <a:pt x="76197" y="0"/>
                </a:moveTo>
                <a:lnTo>
                  <a:pt x="11353803" y="0"/>
                </a:lnTo>
                <a:cubicBezTo>
                  <a:pt x="11395886" y="0"/>
                  <a:pt x="11430000" y="34114"/>
                  <a:pt x="11430000" y="76197"/>
                </a:cubicBezTo>
                <a:lnTo>
                  <a:pt x="11430000" y="1304928"/>
                </a:lnTo>
                <a:cubicBezTo>
                  <a:pt x="11430000" y="1347011"/>
                  <a:pt x="11395886" y="1381125"/>
                  <a:pt x="11353803" y="1381125"/>
                </a:cubicBezTo>
                <a:lnTo>
                  <a:pt x="76197" y="1381125"/>
                </a:lnTo>
                <a:cubicBezTo>
                  <a:pt x="34114" y="1381125"/>
                  <a:pt x="0" y="1347011"/>
                  <a:pt x="0" y="1304928"/>
                </a:cubicBezTo>
                <a:lnTo>
                  <a:pt x="0" y="76197"/>
                </a:lnTo>
                <a:cubicBezTo>
                  <a:pt x="0" y="34114"/>
                  <a:pt x="34114" y="0"/>
                  <a:pt x="76197" y="0"/>
                </a:cubicBezTo>
                <a:close/>
              </a:path>
            </a:pathLst>
          </a:custGeom>
          <a:solidFill>
            <a:srgbClr val="2E3440"/>
          </a:solidFill>
        </p:spPr>
      </p:sp>
      <p:sp>
        <p:nvSpPr>
          <p:cNvPr id="40" name="Shape 3"/>
          <p:cNvSpPr/>
          <p:nvPr/>
        </p:nvSpPr>
        <p:spPr>
          <a:xfrm>
            <a:off x="609600" y="1447800"/>
            <a:ext cx="457200" cy="457200"/>
          </a:xfrm>
          <a:custGeom>
            <a:avLst/>
            <a:gdLst/>
            <a:ahLst/>
            <a:cxnLst/>
            <a:rect l="l" t="t" r="r" b="b"/>
            <a:pathLst>
              <a:path w="457200" h="457200">
                <a:moveTo>
                  <a:pt x="228600" y="0"/>
                </a:moveTo>
                <a:lnTo>
                  <a:pt x="228600" y="0"/>
                </a:lnTo>
                <a:cubicBezTo>
                  <a:pt x="354768" y="0"/>
                  <a:pt x="457200" y="102432"/>
                  <a:pt x="457200" y="228600"/>
                </a:cubicBezTo>
                <a:lnTo>
                  <a:pt x="457200" y="228600"/>
                </a:lnTo>
                <a:cubicBezTo>
                  <a:pt x="457200" y="354768"/>
                  <a:pt x="354768" y="457200"/>
                  <a:pt x="228600" y="457200"/>
                </a:cubicBezTo>
                <a:lnTo>
                  <a:pt x="228600" y="457200"/>
                </a:lnTo>
                <a:cubicBezTo>
                  <a:pt x="102432" y="457200"/>
                  <a:pt x="0" y="354768"/>
                  <a:pt x="0" y="228600"/>
                </a:cubicBezTo>
                <a:lnTo>
                  <a:pt x="0" y="228600"/>
                </a:lnTo>
                <a:cubicBezTo>
                  <a:pt x="0" y="102432"/>
                  <a:pt x="102432" y="0"/>
                  <a:pt x="2286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41" name="Shape 4"/>
          <p:cNvSpPr/>
          <p:nvPr/>
        </p:nvSpPr>
        <p:spPr>
          <a:xfrm>
            <a:off x="723900" y="1562100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200025" y="114300"/>
                </a:moveTo>
                <a:cubicBezTo>
                  <a:pt x="200025" y="66987"/>
                  <a:pt x="161613" y="28575"/>
                  <a:pt x="114300" y="28575"/>
                </a:cubicBezTo>
                <a:cubicBezTo>
                  <a:pt x="66987" y="28575"/>
                  <a:pt x="28575" y="66987"/>
                  <a:pt x="28575" y="114300"/>
                </a:cubicBezTo>
                <a:cubicBezTo>
                  <a:pt x="28575" y="161613"/>
                  <a:pt x="66987" y="200025"/>
                  <a:pt x="114300" y="200025"/>
                </a:cubicBezTo>
                <a:cubicBezTo>
                  <a:pt x="161613" y="200025"/>
                  <a:pt x="200025" y="161613"/>
                  <a:pt x="200025" y="114300"/>
                </a:cubicBezTo>
                <a:close/>
                <a:moveTo>
                  <a:pt x="0" y="114300"/>
                </a:moveTo>
                <a:cubicBezTo>
                  <a:pt x="0" y="51216"/>
                  <a:pt x="51216" y="0"/>
                  <a:pt x="114300" y="0"/>
                </a:cubicBezTo>
                <a:cubicBezTo>
                  <a:pt x="177384" y="0"/>
                  <a:pt x="228600" y="51216"/>
                  <a:pt x="228600" y="114300"/>
                </a:cubicBezTo>
                <a:cubicBezTo>
                  <a:pt x="228600" y="177384"/>
                  <a:pt x="177384" y="228600"/>
                  <a:pt x="114300" y="228600"/>
                </a:cubicBezTo>
                <a:cubicBezTo>
                  <a:pt x="51216" y="228600"/>
                  <a:pt x="0" y="177384"/>
                  <a:pt x="0" y="114300"/>
                </a:cubicBezTo>
                <a:close/>
                <a:moveTo>
                  <a:pt x="114300" y="150019"/>
                </a:moveTo>
                <a:cubicBezTo>
                  <a:pt x="134014" y="150019"/>
                  <a:pt x="150019" y="134014"/>
                  <a:pt x="150019" y="114300"/>
                </a:cubicBezTo>
                <a:cubicBezTo>
                  <a:pt x="150019" y="94586"/>
                  <a:pt x="134014" y="78581"/>
                  <a:pt x="114300" y="78581"/>
                </a:cubicBezTo>
                <a:cubicBezTo>
                  <a:pt x="94586" y="78581"/>
                  <a:pt x="78581" y="94586"/>
                  <a:pt x="78581" y="114300"/>
                </a:cubicBezTo>
                <a:cubicBezTo>
                  <a:pt x="78581" y="134014"/>
                  <a:pt x="94586" y="150019"/>
                  <a:pt x="114300" y="150019"/>
                </a:cubicBezTo>
                <a:close/>
                <a:moveTo>
                  <a:pt x="114300" y="50006"/>
                </a:moveTo>
                <a:cubicBezTo>
                  <a:pt x="149785" y="50006"/>
                  <a:pt x="178594" y="78815"/>
                  <a:pt x="178594" y="114300"/>
                </a:cubicBezTo>
                <a:cubicBezTo>
                  <a:pt x="178594" y="149785"/>
                  <a:pt x="149785" y="178594"/>
                  <a:pt x="114300" y="178594"/>
                </a:cubicBezTo>
                <a:cubicBezTo>
                  <a:pt x="78815" y="178594"/>
                  <a:pt x="50006" y="149785"/>
                  <a:pt x="50006" y="114300"/>
                </a:cubicBezTo>
                <a:cubicBezTo>
                  <a:pt x="50006" y="78815"/>
                  <a:pt x="78815" y="50006"/>
                  <a:pt x="114300" y="50006"/>
                </a:cubicBezTo>
                <a:close/>
                <a:moveTo>
                  <a:pt x="100013" y="114300"/>
                </a:moveTo>
                <a:cubicBezTo>
                  <a:pt x="100013" y="106415"/>
                  <a:pt x="106415" y="100013"/>
                  <a:pt x="114300" y="100013"/>
                </a:cubicBezTo>
                <a:cubicBezTo>
                  <a:pt x="122185" y="100013"/>
                  <a:pt x="128588" y="106415"/>
                  <a:pt x="128588" y="114300"/>
                </a:cubicBezTo>
                <a:cubicBezTo>
                  <a:pt x="128588" y="122185"/>
                  <a:pt x="122185" y="128588"/>
                  <a:pt x="114300" y="128588"/>
                </a:cubicBezTo>
                <a:cubicBezTo>
                  <a:pt x="106415" y="128588"/>
                  <a:pt x="100013" y="122185"/>
                  <a:pt x="100013" y="11430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42" name="Text 5"/>
          <p:cNvSpPr/>
          <p:nvPr/>
        </p:nvSpPr>
        <p:spPr>
          <a:xfrm>
            <a:off x="1181100" y="1524000"/>
            <a:ext cx="1028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8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核心目标</a:t>
            </a:r>
            <a:endParaRPr lang="en-US" sz="1600" dirty="0"/>
          </a:p>
        </p:txBody>
      </p:sp>
      <p:sp>
        <p:nvSpPr>
          <p:cNvPr id="43" name="Text 6"/>
          <p:cNvSpPr/>
          <p:nvPr/>
        </p:nvSpPr>
        <p:spPr>
          <a:xfrm>
            <a:off x="609600" y="2057400"/>
            <a:ext cx="11068050" cy="3143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00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提供</a:t>
            </a:r>
            <a:r>
              <a:rPr lang="en-US" sz="1500" b="1" dirty="0">
                <a:solidFill>
                  <a:srgbClr val="88C0D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"指标分析 + 结构识别 + 知识证据 + AI 建议"</a:t>
            </a:r>
            <a:r>
              <a:rPr lang="en-US" sz="1500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的完整闭环，不仅回答"现在怎么样"，更回答"为什么这样、下一步怎么改"。</a:t>
            </a:r>
            <a:endParaRPr lang="en-US" sz="1600" dirty="0"/>
          </a:p>
        </p:txBody>
      </p:sp>
      <p:sp>
        <p:nvSpPr>
          <p:cNvPr id="44" name="Shape 7"/>
          <p:cNvSpPr/>
          <p:nvPr/>
        </p:nvSpPr>
        <p:spPr>
          <a:xfrm>
            <a:off x="381000" y="2824163"/>
            <a:ext cx="3686175" cy="2705100"/>
          </a:xfrm>
          <a:custGeom>
            <a:avLst/>
            <a:gdLst/>
            <a:ahLst/>
            <a:cxnLst/>
            <a:rect l="l" t="t" r="r" b="b"/>
            <a:pathLst>
              <a:path w="3686175" h="2705100">
                <a:moveTo>
                  <a:pt x="76203" y="0"/>
                </a:moveTo>
                <a:lnTo>
                  <a:pt x="3609972" y="0"/>
                </a:lnTo>
                <a:cubicBezTo>
                  <a:pt x="3652058" y="0"/>
                  <a:pt x="3686175" y="34117"/>
                  <a:pt x="3686175" y="76203"/>
                </a:cubicBezTo>
                <a:lnTo>
                  <a:pt x="3686175" y="2628897"/>
                </a:lnTo>
                <a:cubicBezTo>
                  <a:pt x="3686175" y="2670983"/>
                  <a:pt x="3652058" y="2705100"/>
                  <a:pt x="3609972" y="2705100"/>
                </a:cubicBezTo>
                <a:lnTo>
                  <a:pt x="76203" y="2705100"/>
                </a:lnTo>
                <a:cubicBezTo>
                  <a:pt x="34117" y="2705100"/>
                  <a:pt x="0" y="2670983"/>
                  <a:pt x="0" y="26288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45" name="Shape 8"/>
          <p:cNvSpPr/>
          <p:nvPr/>
        </p:nvSpPr>
        <p:spPr>
          <a:xfrm>
            <a:off x="571500" y="3052763"/>
            <a:ext cx="238125" cy="190500"/>
          </a:xfrm>
          <a:custGeom>
            <a:avLst/>
            <a:gdLst/>
            <a:ahLst/>
            <a:cxnLst/>
            <a:rect l="l" t="t" r="r" b="b"/>
            <a:pathLst>
              <a:path w="238125" h="190500">
                <a:moveTo>
                  <a:pt x="119063" y="5953"/>
                </a:moveTo>
                <a:cubicBezTo>
                  <a:pt x="140419" y="5953"/>
                  <a:pt x="157758" y="23292"/>
                  <a:pt x="157758" y="44648"/>
                </a:cubicBezTo>
                <a:cubicBezTo>
                  <a:pt x="157758" y="66005"/>
                  <a:pt x="140419" y="83344"/>
                  <a:pt x="119063" y="83344"/>
                </a:cubicBezTo>
                <a:cubicBezTo>
                  <a:pt x="97706" y="83344"/>
                  <a:pt x="80367" y="66005"/>
                  <a:pt x="80367" y="44648"/>
                </a:cubicBezTo>
                <a:cubicBezTo>
                  <a:pt x="80367" y="23292"/>
                  <a:pt x="97706" y="5953"/>
                  <a:pt x="119063" y="5953"/>
                </a:cubicBezTo>
                <a:close/>
                <a:moveTo>
                  <a:pt x="35719" y="32742"/>
                </a:moveTo>
                <a:cubicBezTo>
                  <a:pt x="50504" y="32742"/>
                  <a:pt x="62508" y="44746"/>
                  <a:pt x="62508" y="59531"/>
                </a:cubicBezTo>
                <a:cubicBezTo>
                  <a:pt x="62508" y="74317"/>
                  <a:pt x="50504" y="86320"/>
                  <a:pt x="35719" y="86320"/>
                </a:cubicBezTo>
                <a:cubicBezTo>
                  <a:pt x="20933" y="86320"/>
                  <a:pt x="8930" y="74317"/>
                  <a:pt x="8930" y="59531"/>
                </a:cubicBezTo>
                <a:cubicBezTo>
                  <a:pt x="8930" y="44746"/>
                  <a:pt x="20933" y="32742"/>
                  <a:pt x="35719" y="32742"/>
                </a:cubicBezTo>
                <a:close/>
                <a:moveTo>
                  <a:pt x="0" y="154781"/>
                </a:moveTo>
                <a:cubicBezTo>
                  <a:pt x="0" y="128476"/>
                  <a:pt x="21320" y="107156"/>
                  <a:pt x="47625" y="107156"/>
                </a:cubicBezTo>
                <a:cubicBezTo>
                  <a:pt x="52388" y="107156"/>
                  <a:pt x="57001" y="107863"/>
                  <a:pt x="61354" y="109165"/>
                </a:cubicBezTo>
                <a:cubicBezTo>
                  <a:pt x="49113" y="122858"/>
                  <a:pt x="41672" y="140940"/>
                  <a:pt x="41672" y="160734"/>
                </a:cubicBezTo>
                <a:lnTo>
                  <a:pt x="41672" y="166688"/>
                </a:lnTo>
                <a:cubicBezTo>
                  <a:pt x="41672" y="170929"/>
                  <a:pt x="42565" y="174947"/>
                  <a:pt x="44165" y="178594"/>
                </a:cubicBezTo>
                <a:lnTo>
                  <a:pt x="11906" y="178594"/>
                </a:lnTo>
                <a:cubicBezTo>
                  <a:pt x="5321" y="178594"/>
                  <a:pt x="0" y="173273"/>
                  <a:pt x="0" y="166688"/>
                </a:cubicBezTo>
                <a:lnTo>
                  <a:pt x="0" y="154781"/>
                </a:lnTo>
                <a:close/>
                <a:moveTo>
                  <a:pt x="193960" y="178594"/>
                </a:moveTo>
                <a:cubicBezTo>
                  <a:pt x="195560" y="174947"/>
                  <a:pt x="196453" y="170929"/>
                  <a:pt x="196453" y="166688"/>
                </a:cubicBezTo>
                <a:lnTo>
                  <a:pt x="196453" y="160734"/>
                </a:lnTo>
                <a:cubicBezTo>
                  <a:pt x="196453" y="140940"/>
                  <a:pt x="189012" y="122858"/>
                  <a:pt x="176771" y="109165"/>
                </a:cubicBezTo>
                <a:cubicBezTo>
                  <a:pt x="181124" y="107863"/>
                  <a:pt x="185738" y="107156"/>
                  <a:pt x="190500" y="107156"/>
                </a:cubicBezTo>
                <a:cubicBezTo>
                  <a:pt x="216805" y="107156"/>
                  <a:pt x="238125" y="128476"/>
                  <a:pt x="238125" y="154781"/>
                </a:cubicBezTo>
                <a:lnTo>
                  <a:pt x="238125" y="166688"/>
                </a:lnTo>
                <a:cubicBezTo>
                  <a:pt x="238125" y="173273"/>
                  <a:pt x="232804" y="178594"/>
                  <a:pt x="226219" y="178594"/>
                </a:cubicBezTo>
                <a:lnTo>
                  <a:pt x="193960" y="178594"/>
                </a:lnTo>
                <a:close/>
                <a:moveTo>
                  <a:pt x="175617" y="59531"/>
                </a:moveTo>
                <a:cubicBezTo>
                  <a:pt x="175617" y="44746"/>
                  <a:pt x="187621" y="32742"/>
                  <a:pt x="202406" y="32742"/>
                </a:cubicBezTo>
                <a:cubicBezTo>
                  <a:pt x="217192" y="32742"/>
                  <a:pt x="229195" y="44746"/>
                  <a:pt x="229195" y="59531"/>
                </a:cubicBezTo>
                <a:cubicBezTo>
                  <a:pt x="229195" y="74317"/>
                  <a:pt x="217192" y="86320"/>
                  <a:pt x="202406" y="86320"/>
                </a:cubicBezTo>
                <a:cubicBezTo>
                  <a:pt x="187621" y="86320"/>
                  <a:pt x="175617" y="74317"/>
                  <a:pt x="175617" y="59531"/>
                </a:cubicBezTo>
                <a:close/>
                <a:moveTo>
                  <a:pt x="59531" y="160734"/>
                </a:moveTo>
                <a:cubicBezTo>
                  <a:pt x="59531" y="127843"/>
                  <a:pt x="86171" y="101203"/>
                  <a:pt x="119063" y="101203"/>
                </a:cubicBezTo>
                <a:cubicBezTo>
                  <a:pt x="151954" y="101203"/>
                  <a:pt x="178594" y="127843"/>
                  <a:pt x="178594" y="160734"/>
                </a:cubicBezTo>
                <a:lnTo>
                  <a:pt x="178594" y="166688"/>
                </a:lnTo>
                <a:cubicBezTo>
                  <a:pt x="178594" y="173273"/>
                  <a:pt x="173273" y="178594"/>
                  <a:pt x="166688" y="178594"/>
                </a:cubicBezTo>
                <a:lnTo>
                  <a:pt x="71438" y="178594"/>
                </a:lnTo>
                <a:cubicBezTo>
                  <a:pt x="64852" y="178594"/>
                  <a:pt x="59531" y="173273"/>
                  <a:pt x="59531" y="166688"/>
                </a:cubicBezTo>
                <a:lnTo>
                  <a:pt x="59531" y="160734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46" name="Text 9"/>
          <p:cNvSpPr/>
          <p:nvPr/>
        </p:nvSpPr>
        <p:spPr>
          <a:xfrm>
            <a:off x="809625" y="3014663"/>
            <a:ext cx="316230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目标用户</a:t>
            </a:r>
            <a:endParaRPr lang="en-US" sz="1600" dirty="0"/>
          </a:p>
        </p:txBody>
      </p:sp>
      <p:sp>
        <p:nvSpPr>
          <p:cNvPr id="47" name="Shape 10"/>
          <p:cNvSpPr/>
          <p:nvPr/>
        </p:nvSpPr>
        <p:spPr>
          <a:xfrm>
            <a:off x="571500" y="34337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48" name="Text 11"/>
          <p:cNvSpPr/>
          <p:nvPr/>
        </p:nvSpPr>
        <p:spPr>
          <a:xfrm>
            <a:off x="538163" y="3433763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49" name="Text 12"/>
          <p:cNvSpPr/>
          <p:nvPr/>
        </p:nvSpPr>
        <p:spPr>
          <a:xfrm>
            <a:off x="952500" y="3471863"/>
            <a:ext cx="1828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Maintainer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- 项目维护者</a:t>
            </a:r>
            <a:endParaRPr lang="en-US" sz="1600" dirty="0"/>
          </a:p>
        </p:txBody>
      </p:sp>
      <p:sp>
        <p:nvSpPr>
          <p:cNvPr id="50" name="Shape 13"/>
          <p:cNvSpPr/>
          <p:nvPr/>
        </p:nvSpPr>
        <p:spPr>
          <a:xfrm>
            <a:off x="571500" y="38528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51" name="Text 14"/>
          <p:cNvSpPr/>
          <p:nvPr/>
        </p:nvSpPr>
        <p:spPr>
          <a:xfrm>
            <a:off x="538163" y="3852863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52" name="Text 15"/>
          <p:cNvSpPr/>
          <p:nvPr/>
        </p:nvSpPr>
        <p:spPr>
          <a:xfrm>
            <a:off x="952500" y="3890962"/>
            <a:ext cx="14478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社区运营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- 运营人员</a:t>
            </a:r>
            <a:endParaRPr lang="en-US" sz="1600" dirty="0"/>
          </a:p>
        </p:txBody>
      </p:sp>
      <p:sp>
        <p:nvSpPr>
          <p:cNvPr id="53" name="Shape 16"/>
          <p:cNvSpPr/>
          <p:nvPr/>
        </p:nvSpPr>
        <p:spPr>
          <a:xfrm>
            <a:off x="571500" y="42719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54" name="Text 17"/>
          <p:cNvSpPr/>
          <p:nvPr/>
        </p:nvSpPr>
        <p:spPr>
          <a:xfrm>
            <a:off x="538163" y="4271963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55" name="Text 18"/>
          <p:cNvSpPr/>
          <p:nvPr/>
        </p:nvSpPr>
        <p:spPr>
          <a:xfrm>
            <a:off x="952500" y="4310063"/>
            <a:ext cx="12954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基金会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- 治理人员</a:t>
            </a:r>
            <a:endParaRPr lang="en-US" sz="1600" dirty="0"/>
          </a:p>
        </p:txBody>
      </p:sp>
      <p:sp>
        <p:nvSpPr>
          <p:cNvPr id="56" name="Shape 19"/>
          <p:cNvSpPr/>
          <p:nvPr/>
        </p:nvSpPr>
        <p:spPr>
          <a:xfrm>
            <a:off x="571500" y="4691063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266700"/>
                </a:lnTo>
                <a:cubicBezTo>
                  <a:pt x="304800" y="287728"/>
                  <a:pt x="287728" y="304800"/>
                  <a:pt x="266700" y="304800"/>
                </a:cubicBezTo>
                <a:lnTo>
                  <a:pt x="38100" y="304800"/>
                </a:lnTo>
                <a:cubicBezTo>
                  <a:pt x="17072" y="304800"/>
                  <a:pt x="0" y="287728"/>
                  <a:pt x="0" y="2667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57" name="Text 20"/>
          <p:cNvSpPr/>
          <p:nvPr/>
        </p:nvSpPr>
        <p:spPr>
          <a:xfrm>
            <a:off x="538163" y="4691063"/>
            <a:ext cx="371475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050" b="1" dirty="0">
                <a:solidFill>
                  <a:srgbClr val="FFFFFF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58" name="Text 21"/>
          <p:cNvSpPr/>
          <p:nvPr/>
        </p:nvSpPr>
        <p:spPr>
          <a:xfrm>
            <a:off x="952500" y="4729163"/>
            <a:ext cx="16002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评审与研究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- 学者专家</a:t>
            </a:r>
            <a:endParaRPr lang="en-US" sz="1600" dirty="0"/>
          </a:p>
        </p:txBody>
      </p:sp>
      <p:sp>
        <p:nvSpPr>
          <p:cNvPr id="59" name="Shape 22"/>
          <p:cNvSpPr/>
          <p:nvPr/>
        </p:nvSpPr>
        <p:spPr>
          <a:xfrm>
            <a:off x="4254500" y="2824163"/>
            <a:ext cx="7553325" cy="2705100"/>
          </a:xfrm>
          <a:custGeom>
            <a:avLst/>
            <a:gdLst/>
            <a:ahLst/>
            <a:cxnLst/>
            <a:rect l="l" t="t" r="r" b="b"/>
            <a:pathLst>
              <a:path w="7553325" h="2705100">
                <a:moveTo>
                  <a:pt x="76203" y="0"/>
                </a:moveTo>
                <a:lnTo>
                  <a:pt x="7477122" y="0"/>
                </a:lnTo>
                <a:cubicBezTo>
                  <a:pt x="7519208" y="0"/>
                  <a:pt x="7553325" y="34117"/>
                  <a:pt x="7553325" y="76203"/>
                </a:cubicBezTo>
                <a:lnTo>
                  <a:pt x="7553325" y="2628897"/>
                </a:lnTo>
                <a:cubicBezTo>
                  <a:pt x="7553325" y="2670983"/>
                  <a:pt x="7519208" y="2705100"/>
                  <a:pt x="7477122" y="2705100"/>
                </a:cubicBezTo>
                <a:lnTo>
                  <a:pt x="76203" y="2705100"/>
                </a:lnTo>
                <a:cubicBezTo>
                  <a:pt x="34117" y="2705100"/>
                  <a:pt x="0" y="2670983"/>
                  <a:pt x="0" y="2628897"/>
                </a:cubicBezTo>
                <a:lnTo>
                  <a:pt x="0" y="76203"/>
                </a:lnTo>
                <a:cubicBezTo>
                  <a:pt x="0" y="34145"/>
                  <a:pt x="34145" y="0"/>
                  <a:pt x="76203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60" name="Shape 23"/>
          <p:cNvSpPr/>
          <p:nvPr/>
        </p:nvSpPr>
        <p:spPr>
          <a:xfrm>
            <a:off x="4456906" y="305276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88C0D0"/>
          </a:solidFill>
        </p:spPr>
      </p:sp>
      <p:sp>
        <p:nvSpPr>
          <p:cNvPr id="61" name="Text 24"/>
          <p:cNvSpPr/>
          <p:nvPr/>
        </p:nvSpPr>
        <p:spPr>
          <a:xfrm>
            <a:off x="4683125" y="3014663"/>
            <a:ext cx="70294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核心价值</a:t>
            </a:r>
            <a:endParaRPr lang="en-US" sz="1600" dirty="0"/>
          </a:p>
        </p:txBody>
      </p:sp>
      <p:sp>
        <p:nvSpPr>
          <p:cNvPr id="62" name="Shape 25"/>
          <p:cNvSpPr/>
          <p:nvPr/>
        </p:nvSpPr>
        <p:spPr>
          <a:xfrm>
            <a:off x="4464050" y="3433763"/>
            <a:ext cx="3495675" cy="876300"/>
          </a:xfrm>
          <a:custGeom>
            <a:avLst/>
            <a:gdLst/>
            <a:ahLst/>
            <a:cxnLst/>
            <a:rect l="l" t="t" r="r" b="b"/>
            <a:pathLst>
              <a:path w="3495675" h="876300">
                <a:moveTo>
                  <a:pt x="38100" y="0"/>
                </a:moveTo>
                <a:lnTo>
                  <a:pt x="3419472" y="0"/>
                </a:lnTo>
                <a:cubicBezTo>
                  <a:pt x="3461558" y="0"/>
                  <a:pt x="3495675" y="34117"/>
                  <a:pt x="3495675" y="76203"/>
                </a:cubicBezTo>
                <a:lnTo>
                  <a:pt x="3495675" y="800097"/>
                </a:lnTo>
                <a:cubicBezTo>
                  <a:pt x="3495675" y="842183"/>
                  <a:pt x="3461558" y="876300"/>
                  <a:pt x="3419472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3" name="Shape 26"/>
          <p:cNvSpPr/>
          <p:nvPr/>
        </p:nvSpPr>
        <p:spPr>
          <a:xfrm>
            <a:off x="4464050" y="3433763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64" name="Text 27"/>
          <p:cNvSpPr/>
          <p:nvPr/>
        </p:nvSpPr>
        <p:spPr>
          <a:xfrm>
            <a:off x="4635500" y="3586163"/>
            <a:ext cx="3257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降低治理成本</a:t>
            </a:r>
            <a:endParaRPr lang="en-US" sz="1600" dirty="0"/>
          </a:p>
        </p:txBody>
      </p:sp>
      <p:sp>
        <p:nvSpPr>
          <p:cNvPr id="65" name="Text 28"/>
          <p:cNvSpPr/>
          <p:nvPr/>
        </p:nvSpPr>
        <p:spPr>
          <a:xfrm>
            <a:off x="4635500" y="3929063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自动化分析与建议生成，减少人工投入</a:t>
            </a:r>
            <a:endParaRPr lang="en-US" sz="1600" dirty="0"/>
          </a:p>
        </p:txBody>
      </p:sp>
      <p:sp>
        <p:nvSpPr>
          <p:cNvPr id="66" name="Shape 29"/>
          <p:cNvSpPr/>
          <p:nvPr/>
        </p:nvSpPr>
        <p:spPr>
          <a:xfrm>
            <a:off x="8128000" y="3433763"/>
            <a:ext cx="3495675" cy="876300"/>
          </a:xfrm>
          <a:custGeom>
            <a:avLst/>
            <a:gdLst/>
            <a:ahLst/>
            <a:cxnLst/>
            <a:rect l="l" t="t" r="r" b="b"/>
            <a:pathLst>
              <a:path w="3495675" h="876300">
                <a:moveTo>
                  <a:pt x="38100" y="0"/>
                </a:moveTo>
                <a:lnTo>
                  <a:pt x="3419472" y="0"/>
                </a:lnTo>
                <a:cubicBezTo>
                  <a:pt x="3461558" y="0"/>
                  <a:pt x="3495675" y="34117"/>
                  <a:pt x="3495675" y="76203"/>
                </a:cubicBezTo>
                <a:lnTo>
                  <a:pt x="3495675" y="800097"/>
                </a:lnTo>
                <a:cubicBezTo>
                  <a:pt x="3495675" y="842183"/>
                  <a:pt x="3461558" y="876300"/>
                  <a:pt x="3419472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67" name="Shape 30"/>
          <p:cNvSpPr/>
          <p:nvPr/>
        </p:nvSpPr>
        <p:spPr>
          <a:xfrm>
            <a:off x="8128000" y="3433763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68" name="Text 31"/>
          <p:cNvSpPr/>
          <p:nvPr/>
        </p:nvSpPr>
        <p:spPr>
          <a:xfrm>
            <a:off x="8299450" y="3586163"/>
            <a:ext cx="3257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提升透明度</a:t>
            </a:r>
            <a:endParaRPr lang="en-US" sz="1600" dirty="0"/>
          </a:p>
        </p:txBody>
      </p:sp>
      <p:sp>
        <p:nvSpPr>
          <p:cNvPr id="69" name="Text 32"/>
          <p:cNvSpPr/>
          <p:nvPr/>
        </p:nvSpPr>
        <p:spPr>
          <a:xfrm>
            <a:off x="8299450" y="3929063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量化指标与可追溯证据，决策公开透明</a:t>
            </a:r>
            <a:endParaRPr lang="en-US" sz="1600" dirty="0"/>
          </a:p>
        </p:txBody>
      </p:sp>
      <p:sp>
        <p:nvSpPr>
          <p:cNvPr id="70" name="Shape 33"/>
          <p:cNvSpPr/>
          <p:nvPr/>
        </p:nvSpPr>
        <p:spPr>
          <a:xfrm>
            <a:off x="4464050" y="4462463"/>
            <a:ext cx="3495675" cy="876300"/>
          </a:xfrm>
          <a:custGeom>
            <a:avLst/>
            <a:gdLst/>
            <a:ahLst/>
            <a:cxnLst/>
            <a:rect l="l" t="t" r="r" b="b"/>
            <a:pathLst>
              <a:path w="3495675" h="876300">
                <a:moveTo>
                  <a:pt x="38100" y="0"/>
                </a:moveTo>
                <a:lnTo>
                  <a:pt x="3419472" y="0"/>
                </a:lnTo>
                <a:cubicBezTo>
                  <a:pt x="3461558" y="0"/>
                  <a:pt x="3495675" y="34117"/>
                  <a:pt x="3495675" y="76203"/>
                </a:cubicBezTo>
                <a:lnTo>
                  <a:pt x="3495675" y="800097"/>
                </a:lnTo>
                <a:cubicBezTo>
                  <a:pt x="3495675" y="842183"/>
                  <a:pt x="3461558" y="876300"/>
                  <a:pt x="3419472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1" name="Shape 34"/>
          <p:cNvSpPr/>
          <p:nvPr/>
        </p:nvSpPr>
        <p:spPr>
          <a:xfrm>
            <a:off x="4464050" y="4462463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72" name="Text 35"/>
          <p:cNvSpPr/>
          <p:nvPr/>
        </p:nvSpPr>
        <p:spPr>
          <a:xfrm>
            <a:off x="4635500" y="4614863"/>
            <a:ext cx="3257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提前预警风险</a:t>
            </a:r>
            <a:endParaRPr lang="en-US" sz="1600" dirty="0"/>
          </a:p>
        </p:txBody>
      </p:sp>
      <p:sp>
        <p:nvSpPr>
          <p:cNvPr id="73" name="Text 36"/>
          <p:cNvSpPr/>
          <p:nvPr/>
        </p:nvSpPr>
        <p:spPr>
          <a:xfrm>
            <a:off x="4635500" y="4957763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实时监控与异常检测，防患于未然</a:t>
            </a:r>
            <a:endParaRPr lang="en-US" sz="1600" dirty="0"/>
          </a:p>
        </p:txBody>
      </p:sp>
      <p:sp>
        <p:nvSpPr>
          <p:cNvPr id="74" name="Shape 37"/>
          <p:cNvSpPr/>
          <p:nvPr/>
        </p:nvSpPr>
        <p:spPr>
          <a:xfrm>
            <a:off x="8128000" y="4462463"/>
            <a:ext cx="3495675" cy="876300"/>
          </a:xfrm>
          <a:custGeom>
            <a:avLst/>
            <a:gdLst/>
            <a:ahLst/>
            <a:cxnLst/>
            <a:rect l="l" t="t" r="r" b="b"/>
            <a:pathLst>
              <a:path w="3495675" h="876300">
                <a:moveTo>
                  <a:pt x="38100" y="0"/>
                </a:moveTo>
                <a:lnTo>
                  <a:pt x="3419472" y="0"/>
                </a:lnTo>
                <a:cubicBezTo>
                  <a:pt x="3461558" y="0"/>
                  <a:pt x="3495675" y="34117"/>
                  <a:pt x="3495675" y="76203"/>
                </a:cubicBezTo>
                <a:lnTo>
                  <a:pt x="3495675" y="800097"/>
                </a:lnTo>
                <a:cubicBezTo>
                  <a:pt x="3495675" y="842183"/>
                  <a:pt x="3461558" y="876300"/>
                  <a:pt x="3419472" y="876300"/>
                </a:cubicBez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75" name="Shape 38"/>
          <p:cNvSpPr/>
          <p:nvPr/>
        </p:nvSpPr>
        <p:spPr>
          <a:xfrm>
            <a:off x="8128000" y="4462463"/>
            <a:ext cx="38100" cy="876300"/>
          </a:xfrm>
          <a:custGeom>
            <a:avLst/>
            <a:gdLst/>
            <a:ahLst/>
            <a:cxnLst/>
            <a:rect l="l" t="t" r="r" b="b"/>
            <a:pathLst>
              <a:path w="38100" h="876300">
                <a:moveTo>
                  <a:pt x="38100" y="0"/>
                </a:moveTo>
                <a:lnTo>
                  <a:pt x="38100" y="0"/>
                </a:lnTo>
                <a:lnTo>
                  <a:pt x="38100" y="876300"/>
                </a:lnTo>
                <a:lnTo>
                  <a:pt x="38100" y="876300"/>
                </a:lnTo>
                <a:cubicBezTo>
                  <a:pt x="17072" y="876300"/>
                  <a:pt x="0" y="859228"/>
                  <a:pt x="0" y="8382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76" name="Text 39"/>
          <p:cNvSpPr/>
          <p:nvPr/>
        </p:nvSpPr>
        <p:spPr>
          <a:xfrm>
            <a:off x="8299450" y="4614863"/>
            <a:ext cx="32575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5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沉淀治理知识</a:t>
            </a:r>
            <a:endParaRPr lang="en-US" sz="1600" dirty="0"/>
          </a:p>
        </p:txBody>
      </p:sp>
      <p:sp>
        <p:nvSpPr>
          <p:cNvPr id="77" name="Text 40"/>
          <p:cNvSpPr/>
          <p:nvPr/>
        </p:nvSpPr>
        <p:spPr>
          <a:xfrm>
            <a:off x="8299450" y="4957763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知识库积累与复用，传承治理经验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242241" y="2045563"/>
            <a:ext cx="5707518" cy="1968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系统总体架构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  <a:p>
            <a:pPr algn="ctr"/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 1"/>
          <p:cNvSpPr/>
          <p:nvPr/>
        </p:nvSpPr>
        <p:spPr>
          <a:xfrm>
            <a:off x="269875" y="1104900"/>
            <a:ext cx="11525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5E81AC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量化洞察社区健康度</a:t>
            </a:r>
            <a:endParaRPr lang="en-US" sz="1600" dirty="0"/>
          </a:p>
        </p:txBody>
      </p:sp>
      <p:sp>
        <p:nvSpPr>
          <p:cNvPr id="97" name="Shape 2"/>
          <p:cNvSpPr/>
          <p:nvPr/>
        </p:nvSpPr>
        <p:spPr>
          <a:xfrm>
            <a:off x="269875" y="1447800"/>
            <a:ext cx="914400" cy="38100"/>
          </a:xfrm>
          <a:custGeom>
            <a:avLst/>
            <a:gdLst/>
            <a:ahLst/>
            <a:cxnLst/>
            <a:rect l="l" t="t" r="r" b="b"/>
            <a:pathLst>
              <a:path w="914400" h="38100">
                <a:moveTo>
                  <a:pt x="0" y="0"/>
                </a:moveTo>
                <a:lnTo>
                  <a:pt x="914400" y="0"/>
                </a:lnTo>
                <a:lnTo>
                  <a:pt x="914400" y="38100"/>
                </a:lnTo>
                <a:lnTo>
                  <a:pt x="0" y="38100"/>
                </a:lnTo>
                <a:lnTo>
                  <a:pt x="0" y="0"/>
                </a:lnTo>
                <a:close/>
              </a:path>
            </a:pathLst>
          </a:custGeom>
          <a:solidFill>
            <a:srgbClr val="5E81AC"/>
          </a:solidFill>
        </p:spPr>
      </p:sp>
      <p:sp>
        <p:nvSpPr>
          <p:cNvPr id="98" name="Shape 3"/>
          <p:cNvSpPr/>
          <p:nvPr/>
        </p:nvSpPr>
        <p:spPr>
          <a:xfrm>
            <a:off x="269875" y="1638300"/>
            <a:ext cx="3705225" cy="3924300"/>
          </a:xfrm>
          <a:custGeom>
            <a:avLst/>
            <a:gdLst/>
            <a:ahLst/>
            <a:cxnLst/>
            <a:rect l="l" t="t" r="r" b="b"/>
            <a:pathLst>
              <a:path w="3705225" h="3924300">
                <a:moveTo>
                  <a:pt x="76216" y="0"/>
                </a:moveTo>
                <a:lnTo>
                  <a:pt x="3629009" y="0"/>
                </a:lnTo>
                <a:cubicBezTo>
                  <a:pt x="3671102" y="0"/>
                  <a:pt x="3705225" y="34123"/>
                  <a:pt x="3705225" y="76216"/>
                </a:cubicBezTo>
                <a:lnTo>
                  <a:pt x="3705225" y="3848084"/>
                </a:lnTo>
                <a:cubicBezTo>
                  <a:pt x="3705225" y="3890177"/>
                  <a:pt x="3671102" y="3924300"/>
                  <a:pt x="3629009" y="3924300"/>
                </a:cubicBezTo>
                <a:lnTo>
                  <a:pt x="76216" y="3924300"/>
                </a:lnTo>
                <a:cubicBezTo>
                  <a:pt x="34123" y="3924300"/>
                  <a:pt x="0" y="3890177"/>
                  <a:pt x="0" y="3848084"/>
                </a:cubicBezTo>
                <a:lnTo>
                  <a:pt x="0" y="76216"/>
                </a:lnTo>
                <a:cubicBezTo>
                  <a:pt x="0" y="34151"/>
                  <a:pt x="34151" y="0"/>
                  <a:pt x="76216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99" name="Shape 4"/>
          <p:cNvSpPr/>
          <p:nvPr/>
        </p:nvSpPr>
        <p:spPr>
          <a:xfrm>
            <a:off x="422275" y="1790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100" name="Shape 5"/>
          <p:cNvSpPr/>
          <p:nvPr/>
        </p:nvSpPr>
        <p:spPr>
          <a:xfrm>
            <a:off x="536575" y="1905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02691" y="81260"/>
                </a:moveTo>
                <a:cubicBezTo>
                  <a:pt x="105489" y="78462"/>
                  <a:pt x="105489" y="73938"/>
                  <a:pt x="102691" y="71170"/>
                </a:cubicBezTo>
                <a:lnTo>
                  <a:pt x="59829" y="28277"/>
                </a:lnTo>
                <a:cubicBezTo>
                  <a:pt x="57775" y="26224"/>
                  <a:pt x="54709" y="25628"/>
                  <a:pt x="52030" y="26730"/>
                </a:cubicBezTo>
                <a:cubicBezTo>
                  <a:pt x="49351" y="27831"/>
                  <a:pt x="47625" y="30450"/>
                  <a:pt x="47625" y="33338"/>
                </a:cubicBezTo>
                <a:lnTo>
                  <a:pt x="47625" y="57150"/>
                </a:lnTo>
                <a:lnTo>
                  <a:pt x="14288" y="57150"/>
                </a:lnTo>
                <a:cubicBezTo>
                  <a:pt x="6400" y="57150"/>
                  <a:pt x="0" y="63550"/>
                  <a:pt x="0" y="71438"/>
                </a:cubicBezTo>
                <a:lnTo>
                  <a:pt x="0" y="80962"/>
                </a:lnTo>
                <a:cubicBezTo>
                  <a:pt x="0" y="88850"/>
                  <a:pt x="6400" y="95250"/>
                  <a:pt x="14288" y="95250"/>
                </a:cubicBezTo>
                <a:lnTo>
                  <a:pt x="47625" y="95250"/>
                </a:lnTo>
                <a:lnTo>
                  <a:pt x="47625" y="119062"/>
                </a:lnTo>
                <a:cubicBezTo>
                  <a:pt x="47625" y="121950"/>
                  <a:pt x="49351" y="124569"/>
                  <a:pt x="52030" y="125670"/>
                </a:cubicBezTo>
                <a:cubicBezTo>
                  <a:pt x="54709" y="126772"/>
                  <a:pt x="57775" y="126176"/>
                  <a:pt x="59829" y="124123"/>
                </a:cubicBezTo>
                <a:lnTo>
                  <a:pt x="102691" y="81260"/>
                </a:lnTo>
                <a:close/>
                <a:moveTo>
                  <a:pt x="104775" y="123825"/>
                </a:moveTo>
                <a:cubicBezTo>
                  <a:pt x="99506" y="123825"/>
                  <a:pt x="95250" y="128081"/>
                  <a:pt x="95250" y="133350"/>
                </a:cubicBezTo>
                <a:cubicBezTo>
                  <a:pt x="95250" y="138619"/>
                  <a:pt x="99506" y="142875"/>
                  <a:pt x="104775" y="142875"/>
                </a:cubicBezTo>
                <a:lnTo>
                  <a:pt x="123825" y="142875"/>
                </a:lnTo>
                <a:cubicBezTo>
                  <a:pt x="139601" y="142875"/>
                  <a:pt x="152400" y="130076"/>
                  <a:pt x="152400" y="114300"/>
                </a:cubicBezTo>
                <a:lnTo>
                  <a:pt x="152400" y="38100"/>
                </a:lnTo>
                <a:cubicBezTo>
                  <a:pt x="152400" y="22324"/>
                  <a:pt x="139601" y="9525"/>
                  <a:pt x="123825" y="9525"/>
                </a:cubicBezTo>
                <a:lnTo>
                  <a:pt x="104775" y="9525"/>
                </a:lnTo>
                <a:cubicBezTo>
                  <a:pt x="99506" y="9525"/>
                  <a:pt x="95250" y="13781"/>
                  <a:pt x="95250" y="19050"/>
                </a:cubicBezTo>
                <a:cubicBezTo>
                  <a:pt x="95250" y="24319"/>
                  <a:pt x="99506" y="28575"/>
                  <a:pt x="104775" y="28575"/>
                </a:cubicBezTo>
                <a:lnTo>
                  <a:pt x="123825" y="28575"/>
                </a:lnTo>
                <a:cubicBezTo>
                  <a:pt x="129094" y="28575"/>
                  <a:pt x="133350" y="32831"/>
                  <a:pt x="133350" y="38100"/>
                </a:cubicBezTo>
                <a:lnTo>
                  <a:pt x="133350" y="114300"/>
                </a:lnTo>
                <a:cubicBezTo>
                  <a:pt x="133350" y="119569"/>
                  <a:pt x="129094" y="123825"/>
                  <a:pt x="123825" y="123825"/>
                </a:cubicBezTo>
                <a:lnTo>
                  <a:pt x="104775" y="12382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1" name="Text 6"/>
          <p:cNvSpPr/>
          <p:nvPr/>
        </p:nvSpPr>
        <p:spPr>
          <a:xfrm>
            <a:off x="879475" y="1847850"/>
            <a:ext cx="85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指标输入</a:t>
            </a:r>
            <a:endParaRPr lang="en-US" sz="1600" dirty="0"/>
          </a:p>
        </p:txBody>
      </p:sp>
      <p:sp>
        <p:nvSpPr>
          <p:cNvPr id="102" name="Text 7"/>
          <p:cNvSpPr/>
          <p:nvPr/>
        </p:nvSpPr>
        <p:spPr>
          <a:xfrm>
            <a:off x="422275" y="22860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 平台事件/贡献数据</a:t>
            </a:r>
            <a:endParaRPr lang="en-US" sz="1600" dirty="0"/>
          </a:p>
        </p:txBody>
      </p:sp>
      <p:sp>
        <p:nvSpPr>
          <p:cNvPr id="103" name="Shape 8"/>
          <p:cNvSpPr/>
          <p:nvPr/>
        </p:nvSpPr>
        <p:spPr>
          <a:xfrm>
            <a:off x="422275" y="26289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4" name="Shape 9"/>
          <p:cNvSpPr/>
          <p:nvPr/>
        </p:nvSpPr>
        <p:spPr>
          <a:xfrm>
            <a:off x="527050" y="27432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0850" y="70277"/>
                </a:moveTo>
                <a:lnTo>
                  <a:pt x="72628" y="12055"/>
                </a:lnTo>
                <a:cubicBezTo>
                  <a:pt x="71021" y="10418"/>
                  <a:pt x="68818" y="9525"/>
                  <a:pt x="66556" y="9525"/>
                </a:cubicBezTo>
                <a:cubicBezTo>
                  <a:pt x="64294" y="9525"/>
                  <a:pt x="62091" y="10418"/>
                  <a:pt x="60484" y="12025"/>
                </a:cubicBezTo>
                <a:lnTo>
                  <a:pt x="48369" y="24110"/>
                </a:lnTo>
                <a:lnTo>
                  <a:pt x="63698" y="39439"/>
                </a:lnTo>
                <a:cubicBezTo>
                  <a:pt x="71765" y="36731"/>
                  <a:pt x="79385" y="44440"/>
                  <a:pt x="76617" y="52447"/>
                </a:cubicBezTo>
                <a:lnTo>
                  <a:pt x="91410" y="67241"/>
                </a:lnTo>
                <a:cubicBezTo>
                  <a:pt x="101590" y="63728"/>
                  <a:pt x="109627" y="76468"/>
                  <a:pt x="101977" y="84118"/>
                </a:cubicBezTo>
                <a:cubicBezTo>
                  <a:pt x="94089" y="92006"/>
                  <a:pt x="81082" y="83254"/>
                  <a:pt x="85308" y="73015"/>
                </a:cubicBezTo>
                <a:lnTo>
                  <a:pt x="71527" y="59234"/>
                </a:lnTo>
                <a:lnTo>
                  <a:pt x="71527" y="95518"/>
                </a:lnTo>
                <a:cubicBezTo>
                  <a:pt x="79057" y="99239"/>
                  <a:pt x="78165" y="107960"/>
                  <a:pt x="74235" y="111889"/>
                </a:cubicBezTo>
                <a:cubicBezTo>
                  <a:pt x="72330" y="113794"/>
                  <a:pt x="69711" y="114895"/>
                  <a:pt x="67002" y="114895"/>
                </a:cubicBezTo>
                <a:cubicBezTo>
                  <a:pt x="64294" y="114895"/>
                  <a:pt x="61704" y="113824"/>
                  <a:pt x="59769" y="111889"/>
                </a:cubicBezTo>
                <a:cubicBezTo>
                  <a:pt x="54531" y="106650"/>
                  <a:pt x="56465" y="97929"/>
                  <a:pt x="63103" y="95220"/>
                </a:cubicBezTo>
                <a:lnTo>
                  <a:pt x="63103" y="58609"/>
                </a:lnTo>
                <a:cubicBezTo>
                  <a:pt x="56912" y="56078"/>
                  <a:pt x="55781" y="49470"/>
                  <a:pt x="57567" y="45214"/>
                </a:cubicBezTo>
                <a:lnTo>
                  <a:pt x="42446" y="30063"/>
                </a:lnTo>
                <a:lnTo>
                  <a:pt x="2530" y="69979"/>
                </a:lnTo>
                <a:cubicBezTo>
                  <a:pt x="893" y="71616"/>
                  <a:pt x="0" y="73789"/>
                  <a:pt x="0" y="76051"/>
                </a:cubicBezTo>
                <a:cubicBezTo>
                  <a:pt x="0" y="78313"/>
                  <a:pt x="893" y="80516"/>
                  <a:pt x="2530" y="82123"/>
                </a:cubicBezTo>
                <a:lnTo>
                  <a:pt x="60752" y="140375"/>
                </a:lnTo>
                <a:cubicBezTo>
                  <a:pt x="62359" y="141982"/>
                  <a:pt x="64532" y="142875"/>
                  <a:pt x="66824" y="142875"/>
                </a:cubicBezTo>
                <a:cubicBezTo>
                  <a:pt x="69116" y="142875"/>
                  <a:pt x="71289" y="141982"/>
                  <a:pt x="72896" y="140375"/>
                </a:cubicBezTo>
                <a:lnTo>
                  <a:pt x="130850" y="82421"/>
                </a:lnTo>
                <a:cubicBezTo>
                  <a:pt x="132457" y="80814"/>
                  <a:pt x="133350" y="78611"/>
                  <a:pt x="133350" y="76349"/>
                </a:cubicBezTo>
                <a:cubicBezTo>
                  <a:pt x="133350" y="74087"/>
                  <a:pt x="132457" y="71884"/>
                  <a:pt x="130850" y="70277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105" name="Text 10"/>
          <p:cNvSpPr/>
          <p:nvPr/>
        </p:nvSpPr>
        <p:spPr>
          <a:xfrm>
            <a:off x="765175" y="2705100"/>
            <a:ext cx="11811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提交 (Commits)</a:t>
            </a:r>
            <a:endParaRPr lang="en-US" sz="1600" dirty="0"/>
          </a:p>
        </p:txBody>
      </p:sp>
      <p:sp>
        <p:nvSpPr>
          <p:cNvPr id="106" name="Shape 11"/>
          <p:cNvSpPr/>
          <p:nvPr/>
        </p:nvSpPr>
        <p:spPr>
          <a:xfrm>
            <a:off x="422275" y="30861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07" name="Shape 12"/>
          <p:cNvSpPr/>
          <p:nvPr/>
        </p:nvSpPr>
        <p:spPr>
          <a:xfrm>
            <a:off x="527050" y="3200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23813" y="30956"/>
                </a:moveTo>
                <a:cubicBezTo>
                  <a:pt x="27755" y="30956"/>
                  <a:pt x="30956" y="27755"/>
                  <a:pt x="30956" y="23813"/>
                </a:cubicBezTo>
                <a:cubicBezTo>
                  <a:pt x="30956" y="19870"/>
                  <a:pt x="27755" y="16669"/>
                  <a:pt x="23813" y="16669"/>
                </a:cubicBezTo>
                <a:cubicBezTo>
                  <a:pt x="19870" y="16669"/>
                  <a:pt x="16669" y="19870"/>
                  <a:pt x="16669" y="23813"/>
                </a:cubicBezTo>
                <a:cubicBezTo>
                  <a:pt x="16669" y="27755"/>
                  <a:pt x="19870" y="30956"/>
                  <a:pt x="23813" y="30956"/>
                </a:cubicBezTo>
                <a:close/>
                <a:moveTo>
                  <a:pt x="47625" y="23813"/>
                </a:moveTo>
                <a:cubicBezTo>
                  <a:pt x="47625" y="33576"/>
                  <a:pt x="41761" y="41970"/>
                  <a:pt x="33338" y="45631"/>
                </a:cubicBezTo>
                <a:lnTo>
                  <a:pt x="33338" y="66675"/>
                </a:lnTo>
                <a:lnTo>
                  <a:pt x="85725" y="66675"/>
                </a:lnTo>
                <a:cubicBezTo>
                  <a:pt x="93613" y="66675"/>
                  <a:pt x="100013" y="60275"/>
                  <a:pt x="100013" y="52388"/>
                </a:cubicBezTo>
                <a:lnTo>
                  <a:pt x="100013" y="45631"/>
                </a:lnTo>
                <a:cubicBezTo>
                  <a:pt x="91589" y="41970"/>
                  <a:pt x="85725" y="33576"/>
                  <a:pt x="85725" y="23813"/>
                </a:cubicBezTo>
                <a:cubicBezTo>
                  <a:pt x="85725" y="10656"/>
                  <a:pt x="96381" y="0"/>
                  <a:pt x="109537" y="0"/>
                </a:cubicBezTo>
                <a:cubicBezTo>
                  <a:pt x="122694" y="0"/>
                  <a:pt x="133350" y="10656"/>
                  <a:pt x="133350" y="23813"/>
                </a:cubicBezTo>
                <a:cubicBezTo>
                  <a:pt x="133350" y="33576"/>
                  <a:pt x="127486" y="41970"/>
                  <a:pt x="119062" y="45631"/>
                </a:cubicBezTo>
                <a:lnTo>
                  <a:pt x="119062" y="52388"/>
                </a:lnTo>
                <a:cubicBezTo>
                  <a:pt x="119062" y="70812"/>
                  <a:pt x="104150" y="85725"/>
                  <a:pt x="85725" y="85725"/>
                </a:cubicBezTo>
                <a:lnTo>
                  <a:pt x="33338" y="85725"/>
                </a:lnTo>
                <a:lnTo>
                  <a:pt x="33338" y="106769"/>
                </a:lnTo>
                <a:cubicBezTo>
                  <a:pt x="41761" y="110430"/>
                  <a:pt x="47625" y="118824"/>
                  <a:pt x="47625" y="128588"/>
                </a:cubicBezTo>
                <a:cubicBezTo>
                  <a:pt x="47625" y="141744"/>
                  <a:pt x="36969" y="152400"/>
                  <a:pt x="23813" y="152400"/>
                </a:cubicBezTo>
                <a:cubicBezTo>
                  <a:pt x="10656" y="152400"/>
                  <a:pt x="0" y="141744"/>
                  <a:pt x="0" y="128588"/>
                </a:cubicBezTo>
                <a:cubicBezTo>
                  <a:pt x="0" y="118824"/>
                  <a:pt x="5864" y="110430"/>
                  <a:pt x="14288" y="106769"/>
                </a:cubicBezTo>
                <a:lnTo>
                  <a:pt x="14288" y="45660"/>
                </a:lnTo>
                <a:cubicBezTo>
                  <a:pt x="5864" y="41970"/>
                  <a:pt x="0" y="33576"/>
                  <a:pt x="0" y="23813"/>
                </a:cubicBezTo>
                <a:cubicBezTo>
                  <a:pt x="0" y="10656"/>
                  <a:pt x="10656" y="0"/>
                  <a:pt x="23813" y="0"/>
                </a:cubicBezTo>
                <a:cubicBezTo>
                  <a:pt x="36969" y="0"/>
                  <a:pt x="47625" y="10656"/>
                  <a:pt x="47625" y="23813"/>
                </a:cubicBezTo>
                <a:close/>
                <a:moveTo>
                  <a:pt x="116681" y="23813"/>
                </a:moveTo>
                <a:cubicBezTo>
                  <a:pt x="116681" y="19870"/>
                  <a:pt x="113480" y="16669"/>
                  <a:pt x="109537" y="16669"/>
                </a:cubicBezTo>
                <a:cubicBezTo>
                  <a:pt x="105595" y="16669"/>
                  <a:pt x="102394" y="19870"/>
                  <a:pt x="102394" y="23813"/>
                </a:cubicBezTo>
                <a:cubicBezTo>
                  <a:pt x="102394" y="27755"/>
                  <a:pt x="105595" y="30956"/>
                  <a:pt x="109537" y="30956"/>
                </a:cubicBezTo>
                <a:cubicBezTo>
                  <a:pt x="113480" y="30956"/>
                  <a:pt x="116681" y="27755"/>
                  <a:pt x="116681" y="23813"/>
                </a:cubicBezTo>
                <a:close/>
                <a:moveTo>
                  <a:pt x="23813" y="135731"/>
                </a:moveTo>
                <a:cubicBezTo>
                  <a:pt x="27755" y="135731"/>
                  <a:pt x="30956" y="132530"/>
                  <a:pt x="30956" y="128588"/>
                </a:cubicBezTo>
                <a:cubicBezTo>
                  <a:pt x="30956" y="124645"/>
                  <a:pt x="27755" y="121444"/>
                  <a:pt x="23813" y="121444"/>
                </a:cubicBezTo>
                <a:cubicBezTo>
                  <a:pt x="19870" y="121444"/>
                  <a:pt x="16669" y="124645"/>
                  <a:pt x="16669" y="128588"/>
                </a:cubicBezTo>
                <a:cubicBezTo>
                  <a:pt x="16669" y="132530"/>
                  <a:pt x="19870" y="135731"/>
                  <a:pt x="23813" y="135731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108" name="Text 13"/>
          <p:cNvSpPr/>
          <p:nvPr/>
        </p:nvSpPr>
        <p:spPr>
          <a:xfrm>
            <a:off x="765175" y="3162300"/>
            <a:ext cx="13906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 (Pull Requests)</a:t>
            </a:r>
            <a:endParaRPr lang="en-US" sz="1600" dirty="0"/>
          </a:p>
        </p:txBody>
      </p:sp>
      <p:sp>
        <p:nvSpPr>
          <p:cNvPr id="109" name="Shape 14"/>
          <p:cNvSpPr/>
          <p:nvPr/>
        </p:nvSpPr>
        <p:spPr>
          <a:xfrm>
            <a:off x="422275" y="35433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0" name="Shape 15"/>
          <p:cNvSpPr/>
          <p:nvPr/>
        </p:nvSpPr>
        <p:spPr>
          <a:xfrm>
            <a:off x="517525" y="36576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39826" y="10805"/>
                </a:moveTo>
                <a:cubicBezTo>
                  <a:pt x="43071" y="13067"/>
                  <a:pt x="43845" y="17532"/>
                  <a:pt x="41583" y="20747"/>
                </a:cubicBezTo>
                <a:lnTo>
                  <a:pt x="24914" y="44559"/>
                </a:lnTo>
                <a:cubicBezTo>
                  <a:pt x="23693" y="46286"/>
                  <a:pt x="21788" y="47387"/>
                  <a:pt x="19675" y="47565"/>
                </a:cubicBezTo>
                <a:cubicBezTo>
                  <a:pt x="17562" y="47744"/>
                  <a:pt x="15478" y="47030"/>
                  <a:pt x="13990" y="45541"/>
                </a:cubicBezTo>
                <a:lnTo>
                  <a:pt x="2084" y="33635"/>
                </a:lnTo>
                <a:cubicBezTo>
                  <a:pt x="-685" y="30837"/>
                  <a:pt x="-685" y="26313"/>
                  <a:pt x="2084" y="23515"/>
                </a:cubicBezTo>
                <a:cubicBezTo>
                  <a:pt x="4852" y="20717"/>
                  <a:pt x="9406" y="20747"/>
                  <a:pt x="12204" y="23515"/>
                </a:cubicBezTo>
                <a:lnTo>
                  <a:pt x="18098" y="29408"/>
                </a:lnTo>
                <a:lnTo>
                  <a:pt x="29885" y="12561"/>
                </a:lnTo>
                <a:cubicBezTo>
                  <a:pt x="32147" y="9317"/>
                  <a:pt x="36612" y="8543"/>
                  <a:pt x="39826" y="10805"/>
                </a:cubicBezTo>
                <a:close/>
                <a:moveTo>
                  <a:pt x="39826" y="58430"/>
                </a:moveTo>
                <a:cubicBezTo>
                  <a:pt x="43071" y="60692"/>
                  <a:pt x="43845" y="65157"/>
                  <a:pt x="41583" y="68372"/>
                </a:cubicBezTo>
                <a:lnTo>
                  <a:pt x="24914" y="92184"/>
                </a:lnTo>
                <a:cubicBezTo>
                  <a:pt x="23693" y="93911"/>
                  <a:pt x="21788" y="95012"/>
                  <a:pt x="19675" y="95190"/>
                </a:cubicBezTo>
                <a:cubicBezTo>
                  <a:pt x="17562" y="95369"/>
                  <a:pt x="15478" y="94655"/>
                  <a:pt x="13990" y="93166"/>
                </a:cubicBezTo>
                <a:lnTo>
                  <a:pt x="2084" y="81260"/>
                </a:lnTo>
                <a:cubicBezTo>
                  <a:pt x="-714" y="78462"/>
                  <a:pt x="-714" y="73938"/>
                  <a:pt x="2084" y="71170"/>
                </a:cubicBezTo>
                <a:cubicBezTo>
                  <a:pt x="4882" y="68401"/>
                  <a:pt x="9406" y="68372"/>
                  <a:pt x="12174" y="71170"/>
                </a:cubicBezTo>
                <a:lnTo>
                  <a:pt x="18068" y="77063"/>
                </a:lnTo>
                <a:lnTo>
                  <a:pt x="29855" y="60216"/>
                </a:lnTo>
                <a:cubicBezTo>
                  <a:pt x="32117" y="56971"/>
                  <a:pt x="36582" y="56197"/>
                  <a:pt x="39797" y="58460"/>
                </a:cubicBezTo>
                <a:close/>
                <a:moveTo>
                  <a:pt x="66675" y="28575"/>
                </a:moveTo>
                <a:cubicBezTo>
                  <a:pt x="66675" y="23306"/>
                  <a:pt x="70931" y="19050"/>
                  <a:pt x="76200" y="19050"/>
                </a:cubicBezTo>
                <a:lnTo>
                  <a:pt x="142875" y="19050"/>
                </a:lnTo>
                <a:cubicBezTo>
                  <a:pt x="148144" y="19050"/>
                  <a:pt x="152400" y="23306"/>
                  <a:pt x="152400" y="28575"/>
                </a:cubicBezTo>
                <a:cubicBezTo>
                  <a:pt x="152400" y="33844"/>
                  <a:pt x="148144" y="38100"/>
                  <a:pt x="142875" y="38100"/>
                </a:cubicBezTo>
                <a:lnTo>
                  <a:pt x="76200" y="38100"/>
                </a:lnTo>
                <a:cubicBezTo>
                  <a:pt x="70931" y="38100"/>
                  <a:pt x="66675" y="33844"/>
                  <a:pt x="66675" y="28575"/>
                </a:cubicBezTo>
                <a:close/>
                <a:moveTo>
                  <a:pt x="66675" y="76200"/>
                </a:moveTo>
                <a:cubicBezTo>
                  <a:pt x="66675" y="70931"/>
                  <a:pt x="70931" y="66675"/>
                  <a:pt x="76200" y="66675"/>
                </a:cubicBezTo>
                <a:lnTo>
                  <a:pt x="142875" y="66675"/>
                </a:lnTo>
                <a:cubicBezTo>
                  <a:pt x="148144" y="66675"/>
                  <a:pt x="152400" y="70931"/>
                  <a:pt x="152400" y="76200"/>
                </a:cubicBezTo>
                <a:cubicBezTo>
                  <a:pt x="152400" y="81469"/>
                  <a:pt x="148144" y="85725"/>
                  <a:pt x="142875" y="85725"/>
                </a:cubicBezTo>
                <a:lnTo>
                  <a:pt x="76200" y="85725"/>
                </a:lnTo>
                <a:cubicBezTo>
                  <a:pt x="70931" y="85725"/>
                  <a:pt x="66675" y="81469"/>
                  <a:pt x="66675" y="76200"/>
                </a:cubicBezTo>
                <a:close/>
                <a:moveTo>
                  <a:pt x="47625" y="123825"/>
                </a:moveTo>
                <a:cubicBezTo>
                  <a:pt x="47625" y="118556"/>
                  <a:pt x="51881" y="114300"/>
                  <a:pt x="57150" y="114300"/>
                </a:cubicBezTo>
                <a:lnTo>
                  <a:pt x="142875" y="114300"/>
                </a:lnTo>
                <a:cubicBezTo>
                  <a:pt x="148144" y="114300"/>
                  <a:pt x="152400" y="118556"/>
                  <a:pt x="152400" y="123825"/>
                </a:cubicBezTo>
                <a:cubicBezTo>
                  <a:pt x="152400" y="129094"/>
                  <a:pt x="148144" y="133350"/>
                  <a:pt x="142875" y="133350"/>
                </a:cubicBezTo>
                <a:lnTo>
                  <a:pt x="57150" y="133350"/>
                </a:lnTo>
                <a:cubicBezTo>
                  <a:pt x="51881" y="133350"/>
                  <a:pt x="47625" y="129094"/>
                  <a:pt x="47625" y="123825"/>
                </a:cubicBezTo>
                <a:close/>
                <a:moveTo>
                  <a:pt x="19050" y="111919"/>
                </a:moveTo>
                <a:cubicBezTo>
                  <a:pt x="25621" y="111919"/>
                  <a:pt x="30956" y="117254"/>
                  <a:pt x="30956" y="123825"/>
                </a:cubicBezTo>
                <a:cubicBezTo>
                  <a:pt x="30956" y="130396"/>
                  <a:pt x="25621" y="135731"/>
                  <a:pt x="19050" y="135731"/>
                </a:cubicBezTo>
                <a:cubicBezTo>
                  <a:pt x="12479" y="135731"/>
                  <a:pt x="7144" y="130396"/>
                  <a:pt x="7144" y="123825"/>
                </a:cubicBezTo>
                <a:cubicBezTo>
                  <a:pt x="7144" y="117254"/>
                  <a:pt x="12479" y="111919"/>
                  <a:pt x="19050" y="111919"/>
                </a:cubicBezTo>
                <a:close/>
              </a:path>
            </a:pathLst>
          </a:custGeom>
          <a:solidFill>
            <a:srgbClr val="B48EAD"/>
          </a:solidFill>
        </p:spPr>
      </p:sp>
      <p:sp>
        <p:nvSpPr>
          <p:cNvPr id="111" name="Text 16"/>
          <p:cNvSpPr/>
          <p:nvPr/>
        </p:nvSpPr>
        <p:spPr>
          <a:xfrm>
            <a:off x="765175" y="3619500"/>
            <a:ext cx="8953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Issue (问题)</a:t>
            </a:r>
            <a:endParaRPr lang="en-US" sz="1600" dirty="0"/>
          </a:p>
        </p:txBody>
      </p:sp>
      <p:sp>
        <p:nvSpPr>
          <p:cNvPr id="112" name="Shape 17"/>
          <p:cNvSpPr/>
          <p:nvPr/>
        </p:nvSpPr>
        <p:spPr>
          <a:xfrm>
            <a:off x="422275" y="40005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3" name="Shape 18"/>
          <p:cNvSpPr/>
          <p:nvPr/>
        </p:nvSpPr>
        <p:spPr>
          <a:xfrm>
            <a:off x="508000" y="41148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85725" y="9525"/>
                </a:moveTo>
                <a:cubicBezTo>
                  <a:pt x="61674" y="9525"/>
                  <a:pt x="42416" y="20479"/>
                  <a:pt x="28396" y="33516"/>
                </a:cubicBezTo>
                <a:cubicBezTo>
                  <a:pt x="14466" y="46464"/>
                  <a:pt x="5149" y="61912"/>
                  <a:pt x="714" y="72539"/>
                </a:cubicBezTo>
                <a:cubicBezTo>
                  <a:pt x="-268" y="74890"/>
                  <a:pt x="-268" y="77510"/>
                  <a:pt x="714" y="79861"/>
                </a:cubicBezTo>
                <a:cubicBezTo>
                  <a:pt x="5149" y="90488"/>
                  <a:pt x="14466" y="105966"/>
                  <a:pt x="28396" y="118884"/>
                </a:cubicBezTo>
                <a:cubicBezTo>
                  <a:pt x="42416" y="131891"/>
                  <a:pt x="61674" y="142875"/>
                  <a:pt x="85725" y="142875"/>
                </a:cubicBezTo>
                <a:cubicBezTo>
                  <a:pt x="109776" y="142875"/>
                  <a:pt x="129034" y="131921"/>
                  <a:pt x="143054" y="118884"/>
                </a:cubicBezTo>
                <a:cubicBezTo>
                  <a:pt x="156984" y="105936"/>
                  <a:pt x="166301" y="90488"/>
                  <a:pt x="170736" y="79861"/>
                </a:cubicBezTo>
                <a:cubicBezTo>
                  <a:pt x="171718" y="77510"/>
                  <a:pt x="171718" y="74890"/>
                  <a:pt x="170736" y="72539"/>
                </a:cubicBezTo>
                <a:cubicBezTo>
                  <a:pt x="166301" y="61912"/>
                  <a:pt x="156984" y="46434"/>
                  <a:pt x="143054" y="33516"/>
                </a:cubicBezTo>
                <a:cubicBezTo>
                  <a:pt x="129034" y="20509"/>
                  <a:pt x="109776" y="9525"/>
                  <a:pt x="85725" y="9525"/>
                </a:cubicBezTo>
                <a:close/>
                <a:moveTo>
                  <a:pt x="42863" y="76200"/>
                </a:moveTo>
                <a:cubicBezTo>
                  <a:pt x="42863" y="52544"/>
                  <a:pt x="62069" y="33338"/>
                  <a:pt x="85725" y="33338"/>
                </a:cubicBezTo>
                <a:cubicBezTo>
                  <a:pt x="109381" y="33338"/>
                  <a:pt x="128588" y="52544"/>
                  <a:pt x="128588" y="76200"/>
                </a:cubicBezTo>
                <a:cubicBezTo>
                  <a:pt x="128588" y="99856"/>
                  <a:pt x="109381" y="119062"/>
                  <a:pt x="85725" y="119062"/>
                </a:cubicBezTo>
                <a:cubicBezTo>
                  <a:pt x="62069" y="119062"/>
                  <a:pt x="42863" y="99856"/>
                  <a:pt x="42863" y="76200"/>
                </a:cubicBezTo>
                <a:close/>
                <a:moveTo>
                  <a:pt x="85725" y="57150"/>
                </a:moveTo>
                <a:cubicBezTo>
                  <a:pt x="85725" y="67657"/>
                  <a:pt x="77182" y="76200"/>
                  <a:pt x="66675" y="76200"/>
                </a:cubicBezTo>
                <a:cubicBezTo>
                  <a:pt x="63252" y="76200"/>
                  <a:pt x="60037" y="75307"/>
                  <a:pt x="57239" y="73700"/>
                </a:cubicBezTo>
                <a:cubicBezTo>
                  <a:pt x="56942" y="76944"/>
                  <a:pt x="57210" y="80278"/>
                  <a:pt x="58103" y="83582"/>
                </a:cubicBezTo>
                <a:cubicBezTo>
                  <a:pt x="62180" y="98822"/>
                  <a:pt x="77867" y="107871"/>
                  <a:pt x="93107" y="103793"/>
                </a:cubicBezTo>
                <a:cubicBezTo>
                  <a:pt x="108347" y="99715"/>
                  <a:pt x="117396" y="84028"/>
                  <a:pt x="113318" y="68788"/>
                </a:cubicBezTo>
                <a:cubicBezTo>
                  <a:pt x="109686" y="55185"/>
                  <a:pt x="96798" y="46524"/>
                  <a:pt x="83225" y="47714"/>
                </a:cubicBezTo>
                <a:cubicBezTo>
                  <a:pt x="84802" y="50483"/>
                  <a:pt x="85725" y="53697"/>
                  <a:pt x="85725" y="5715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114" name="Text 19"/>
          <p:cNvSpPr/>
          <p:nvPr/>
        </p:nvSpPr>
        <p:spPr>
          <a:xfrm>
            <a:off x="765175" y="4076700"/>
            <a:ext cx="1343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Review (代码审查)</a:t>
            </a:r>
            <a:endParaRPr lang="en-US" sz="1600" dirty="0"/>
          </a:p>
        </p:txBody>
      </p:sp>
      <p:sp>
        <p:nvSpPr>
          <p:cNvPr id="115" name="Shape 20"/>
          <p:cNvSpPr/>
          <p:nvPr/>
        </p:nvSpPr>
        <p:spPr>
          <a:xfrm>
            <a:off x="422275" y="4457700"/>
            <a:ext cx="3400425" cy="381000"/>
          </a:xfrm>
          <a:custGeom>
            <a:avLst/>
            <a:gdLst/>
            <a:ahLst/>
            <a:cxnLst/>
            <a:rect l="l" t="t" r="r" b="b"/>
            <a:pathLst>
              <a:path w="3400425" h="381000">
                <a:moveTo>
                  <a:pt x="38100" y="0"/>
                </a:moveTo>
                <a:lnTo>
                  <a:pt x="3362325" y="0"/>
                </a:lnTo>
                <a:cubicBezTo>
                  <a:pt x="3383353" y="0"/>
                  <a:pt x="3400425" y="17072"/>
                  <a:pt x="3400425" y="38100"/>
                </a:cubicBezTo>
                <a:lnTo>
                  <a:pt x="3400425" y="342900"/>
                </a:lnTo>
                <a:cubicBezTo>
                  <a:pt x="3400425" y="363928"/>
                  <a:pt x="3383353" y="381000"/>
                  <a:pt x="3362325" y="381000"/>
                </a:cubicBezTo>
                <a:lnTo>
                  <a:pt x="38100" y="381000"/>
                </a:lnTo>
                <a:cubicBezTo>
                  <a:pt x="17072" y="381000"/>
                  <a:pt x="0" y="363928"/>
                  <a:pt x="0" y="3429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16" name="Shape 21"/>
          <p:cNvSpPr/>
          <p:nvPr/>
        </p:nvSpPr>
        <p:spPr>
          <a:xfrm>
            <a:off x="517525" y="4572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9674" y="28575"/>
                </a:moveTo>
                <a:lnTo>
                  <a:pt x="9674" y="73075"/>
                </a:lnTo>
                <a:cubicBezTo>
                  <a:pt x="9674" y="78135"/>
                  <a:pt x="11668" y="82987"/>
                  <a:pt x="15240" y="86558"/>
                </a:cubicBezTo>
                <a:lnTo>
                  <a:pt x="72390" y="143708"/>
                </a:lnTo>
                <a:cubicBezTo>
                  <a:pt x="79831" y="151150"/>
                  <a:pt x="91886" y="151150"/>
                  <a:pt x="99328" y="143708"/>
                </a:cubicBezTo>
                <a:lnTo>
                  <a:pt x="143828" y="99209"/>
                </a:lnTo>
                <a:cubicBezTo>
                  <a:pt x="151269" y="91767"/>
                  <a:pt x="151269" y="79712"/>
                  <a:pt x="143828" y="72271"/>
                </a:cubicBezTo>
                <a:lnTo>
                  <a:pt x="86678" y="15121"/>
                </a:lnTo>
                <a:cubicBezTo>
                  <a:pt x="83106" y="11519"/>
                  <a:pt x="78284" y="9525"/>
                  <a:pt x="73223" y="9525"/>
                </a:cubicBezTo>
                <a:lnTo>
                  <a:pt x="28724" y="9525"/>
                </a:lnTo>
                <a:cubicBezTo>
                  <a:pt x="18217" y="9525"/>
                  <a:pt x="9674" y="18068"/>
                  <a:pt x="9674" y="28575"/>
                </a:cubicBezTo>
                <a:close/>
                <a:moveTo>
                  <a:pt x="43011" y="33338"/>
                </a:moveTo>
                <a:cubicBezTo>
                  <a:pt x="48268" y="33338"/>
                  <a:pt x="52536" y="37606"/>
                  <a:pt x="52536" y="42863"/>
                </a:cubicBezTo>
                <a:cubicBezTo>
                  <a:pt x="52536" y="48119"/>
                  <a:pt x="48268" y="52388"/>
                  <a:pt x="43011" y="52388"/>
                </a:cubicBezTo>
                <a:cubicBezTo>
                  <a:pt x="37754" y="52388"/>
                  <a:pt x="33486" y="48119"/>
                  <a:pt x="33486" y="42863"/>
                </a:cubicBezTo>
                <a:cubicBezTo>
                  <a:pt x="33486" y="37606"/>
                  <a:pt x="37754" y="33338"/>
                  <a:pt x="43011" y="33338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17" name="Text 22"/>
          <p:cNvSpPr/>
          <p:nvPr/>
        </p:nvSpPr>
        <p:spPr>
          <a:xfrm>
            <a:off x="765175" y="4533900"/>
            <a:ext cx="108585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Release (发布)</a:t>
            </a:r>
            <a:endParaRPr lang="en-US" sz="1600" dirty="0"/>
          </a:p>
        </p:txBody>
      </p:sp>
      <p:sp>
        <p:nvSpPr>
          <p:cNvPr id="118" name="Shape 23"/>
          <p:cNvSpPr/>
          <p:nvPr/>
        </p:nvSpPr>
        <p:spPr>
          <a:xfrm>
            <a:off x="4130675" y="1638300"/>
            <a:ext cx="3705225" cy="3924300"/>
          </a:xfrm>
          <a:custGeom>
            <a:avLst/>
            <a:gdLst/>
            <a:ahLst/>
            <a:cxnLst/>
            <a:rect l="l" t="t" r="r" b="b"/>
            <a:pathLst>
              <a:path w="3705225" h="3924300">
                <a:moveTo>
                  <a:pt x="76216" y="0"/>
                </a:moveTo>
                <a:lnTo>
                  <a:pt x="3629009" y="0"/>
                </a:lnTo>
                <a:cubicBezTo>
                  <a:pt x="3671102" y="0"/>
                  <a:pt x="3705225" y="34123"/>
                  <a:pt x="3705225" y="76216"/>
                </a:cubicBezTo>
                <a:lnTo>
                  <a:pt x="3705225" y="3848084"/>
                </a:lnTo>
                <a:cubicBezTo>
                  <a:pt x="3705225" y="3890177"/>
                  <a:pt x="3671102" y="3924300"/>
                  <a:pt x="3629009" y="3924300"/>
                </a:cubicBezTo>
                <a:lnTo>
                  <a:pt x="76216" y="3924300"/>
                </a:lnTo>
                <a:cubicBezTo>
                  <a:pt x="34123" y="3924300"/>
                  <a:pt x="0" y="3890177"/>
                  <a:pt x="0" y="3848084"/>
                </a:cubicBezTo>
                <a:lnTo>
                  <a:pt x="0" y="76216"/>
                </a:lnTo>
                <a:cubicBezTo>
                  <a:pt x="0" y="34151"/>
                  <a:pt x="34151" y="0"/>
                  <a:pt x="76216" y="0"/>
                </a:cubicBezTo>
                <a:close/>
              </a:path>
            </a:pathLst>
          </a:custGeom>
          <a:solidFill>
            <a:srgbClr val="2E3440"/>
          </a:solidFill>
        </p:spPr>
      </p:sp>
      <p:sp>
        <p:nvSpPr>
          <p:cNvPr id="119" name="Shape 24"/>
          <p:cNvSpPr/>
          <p:nvPr/>
        </p:nvSpPr>
        <p:spPr>
          <a:xfrm>
            <a:off x="4283075" y="1790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88C0D0"/>
          </a:solidFill>
        </p:spPr>
      </p:sp>
      <p:sp>
        <p:nvSpPr>
          <p:cNvPr id="120" name="Shape 25"/>
          <p:cNvSpPr/>
          <p:nvPr/>
        </p:nvSpPr>
        <p:spPr>
          <a:xfrm>
            <a:off x="4387850" y="1905000"/>
            <a:ext cx="171450" cy="152400"/>
          </a:xfrm>
          <a:custGeom>
            <a:avLst/>
            <a:gdLst/>
            <a:ahLst/>
            <a:cxnLst/>
            <a:rect l="l" t="t" r="r" b="b"/>
            <a:pathLst>
              <a:path w="171450" h="152400">
                <a:moveTo>
                  <a:pt x="152519" y="71438"/>
                </a:moveTo>
                <a:lnTo>
                  <a:pt x="100132" y="71438"/>
                </a:lnTo>
                <a:cubicBezTo>
                  <a:pt x="94863" y="71438"/>
                  <a:pt x="90607" y="67181"/>
                  <a:pt x="90607" y="61912"/>
                </a:cubicBezTo>
                <a:lnTo>
                  <a:pt x="90607" y="9525"/>
                </a:lnTo>
                <a:cubicBezTo>
                  <a:pt x="90607" y="4256"/>
                  <a:pt x="94893" y="-60"/>
                  <a:pt x="100102" y="625"/>
                </a:cubicBezTo>
                <a:cubicBezTo>
                  <a:pt x="131951" y="4852"/>
                  <a:pt x="157192" y="30093"/>
                  <a:pt x="161419" y="61942"/>
                </a:cubicBezTo>
                <a:cubicBezTo>
                  <a:pt x="162104" y="67151"/>
                  <a:pt x="157788" y="71438"/>
                  <a:pt x="152519" y="71438"/>
                </a:cubicBezTo>
                <a:close/>
                <a:moveTo>
                  <a:pt x="66258" y="11073"/>
                </a:moveTo>
                <a:cubicBezTo>
                  <a:pt x="71646" y="9942"/>
                  <a:pt x="76319" y="14347"/>
                  <a:pt x="76319" y="19854"/>
                </a:cubicBezTo>
                <a:lnTo>
                  <a:pt x="76319" y="78581"/>
                </a:lnTo>
                <a:cubicBezTo>
                  <a:pt x="76319" y="80248"/>
                  <a:pt x="76914" y="81855"/>
                  <a:pt x="77956" y="83135"/>
                </a:cubicBezTo>
                <a:lnTo>
                  <a:pt x="117277" y="130582"/>
                </a:lnTo>
                <a:cubicBezTo>
                  <a:pt x="120759" y="134779"/>
                  <a:pt x="120015" y="141119"/>
                  <a:pt x="115223" y="143708"/>
                </a:cubicBezTo>
                <a:cubicBezTo>
                  <a:pt x="105073" y="149245"/>
                  <a:pt x="93434" y="152400"/>
                  <a:pt x="81082" y="152400"/>
                </a:cubicBezTo>
                <a:cubicBezTo>
                  <a:pt x="41642" y="152400"/>
                  <a:pt x="9644" y="120402"/>
                  <a:pt x="9644" y="80962"/>
                </a:cubicBezTo>
                <a:cubicBezTo>
                  <a:pt x="9644" y="46583"/>
                  <a:pt x="33903" y="17889"/>
                  <a:pt x="66258" y="11073"/>
                </a:cubicBezTo>
                <a:close/>
                <a:moveTo>
                  <a:pt x="142220" y="85725"/>
                </a:moveTo>
                <a:lnTo>
                  <a:pt x="161270" y="85725"/>
                </a:lnTo>
                <a:cubicBezTo>
                  <a:pt x="166777" y="85725"/>
                  <a:pt x="171182" y="90398"/>
                  <a:pt x="170051" y="95786"/>
                </a:cubicBezTo>
                <a:cubicBezTo>
                  <a:pt x="167015" y="110192"/>
                  <a:pt x="159633" y="122992"/>
                  <a:pt x="149334" y="132755"/>
                </a:cubicBezTo>
                <a:cubicBezTo>
                  <a:pt x="145673" y="136237"/>
                  <a:pt x="139928" y="135493"/>
                  <a:pt x="136714" y="131594"/>
                </a:cubicBezTo>
                <a:lnTo>
                  <a:pt x="111591" y="101322"/>
                </a:lnTo>
                <a:cubicBezTo>
                  <a:pt x="106442" y="95101"/>
                  <a:pt x="110877" y="85725"/>
                  <a:pt x="118914" y="85725"/>
                </a:cubicBezTo>
                <a:lnTo>
                  <a:pt x="142190" y="8572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21" name="Text 26"/>
          <p:cNvSpPr/>
          <p:nvPr/>
        </p:nvSpPr>
        <p:spPr>
          <a:xfrm>
            <a:off x="4740275" y="1847850"/>
            <a:ext cx="1238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FFFFFF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核心指标输出</a:t>
            </a:r>
            <a:endParaRPr lang="en-US" sz="1600" dirty="0"/>
          </a:p>
        </p:txBody>
      </p:sp>
      <p:sp>
        <p:nvSpPr>
          <p:cNvPr id="122" name="Shape 27"/>
          <p:cNvSpPr/>
          <p:nvPr/>
        </p:nvSpPr>
        <p:spPr>
          <a:xfrm>
            <a:off x="4283075" y="2324100"/>
            <a:ext cx="3400425" cy="685800"/>
          </a:xfrm>
          <a:custGeom>
            <a:avLst/>
            <a:gdLst/>
            <a:ahLst/>
            <a:cxnLst/>
            <a:rect l="l" t="t" r="r" b="b"/>
            <a:pathLst>
              <a:path w="3400425" h="6858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609601"/>
                </a:lnTo>
                <a:cubicBezTo>
                  <a:pt x="3400425" y="651684"/>
                  <a:pt x="3366309" y="685800"/>
                  <a:pt x="33242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4252"/>
          </a:solidFill>
        </p:spPr>
      </p:sp>
      <p:sp>
        <p:nvSpPr>
          <p:cNvPr id="123" name="Text 28"/>
          <p:cNvSpPr/>
          <p:nvPr/>
        </p:nvSpPr>
        <p:spPr>
          <a:xfrm>
            <a:off x="4397375" y="24384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活跃度</a:t>
            </a:r>
            <a:endParaRPr lang="en-US" sz="1600" dirty="0"/>
          </a:p>
        </p:txBody>
      </p:sp>
      <p:sp>
        <p:nvSpPr>
          <p:cNvPr id="124" name="Text 29"/>
          <p:cNvSpPr/>
          <p:nvPr/>
        </p:nvSpPr>
        <p:spPr>
          <a:xfrm>
            <a:off x="4397375" y="2705100"/>
            <a:ext cx="32385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PR/Issue/Commit 趋势分析</a:t>
            </a:r>
            <a:endParaRPr lang="en-US" sz="1600" dirty="0"/>
          </a:p>
        </p:txBody>
      </p:sp>
      <p:sp>
        <p:nvSpPr>
          <p:cNvPr id="125" name="Shape 30"/>
          <p:cNvSpPr/>
          <p:nvPr/>
        </p:nvSpPr>
        <p:spPr>
          <a:xfrm>
            <a:off x="4283075" y="3124200"/>
            <a:ext cx="3400425" cy="685800"/>
          </a:xfrm>
          <a:custGeom>
            <a:avLst/>
            <a:gdLst/>
            <a:ahLst/>
            <a:cxnLst/>
            <a:rect l="l" t="t" r="r" b="b"/>
            <a:pathLst>
              <a:path w="3400425" h="6858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609601"/>
                </a:lnTo>
                <a:cubicBezTo>
                  <a:pt x="3400425" y="651684"/>
                  <a:pt x="3366309" y="685800"/>
                  <a:pt x="33242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4252"/>
          </a:solidFill>
        </p:spPr>
      </p:sp>
      <p:sp>
        <p:nvSpPr>
          <p:cNvPr id="126" name="Text 31"/>
          <p:cNvSpPr/>
          <p:nvPr/>
        </p:nvSpPr>
        <p:spPr>
          <a:xfrm>
            <a:off x="4397375" y="32385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贡献结构</a:t>
            </a:r>
            <a:endParaRPr lang="en-US" sz="1600" dirty="0"/>
          </a:p>
        </p:txBody>
      </p:sp>
      <p:sp>
        <p:nvSpPr>
          <p:cNvPr id="127" name="Text 32"/>
          <p:cNvSpPr/>
          <p:nvPr/>
        </p:nvSpPr>
        <p:spPr>
          <a:xfrm>
            <a:off x="4397375" y="3505200"/>
            <a:ext cx="32385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核心/长尾贡献者占比</a:t>
            </a:r>
            <a:endParaRPr lang="en-US" sz="1600" dirty="0"/>
          </a:p>
        </p:txBody>
      </p:sp>
      <p:sp>
        <p:nvSpPr>
          <p:cNvPr id="128" name="Shape 33"/>
          <p:cNvSpPr/>
          <p:nvPr/>
        </p:nvSpPr>
        <p:spPr>
          <a:xfrm>
            <a:off x="4283075" y="3924300"/>
            <a:ext cx="3400425" cy="685800"/>
          </a:xfrm>
          <a:custGeom>
            <a:avLst/>
            <a:gdLst/>
            <a:ahLst/>
            <a:cxnLst/>
            <a:rect l="l" t="t" r="r" b="b"/>
            <a:pathLst>
              <a:path w="3400425" h="6858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609601"/>
                </a:lnTo>
                <a:cubicBezTo>
                  <a:pt x="3400425" y="651684"/>
                  <a:pt x="3366309" y="685800"/>
                  <a:pt x="33242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4252"/>
          </a:solidFill>
        </p:spPr>
      </p:sp>
      <p:sp>
        <p:nvSpPr>
          <p:cNvPr id="129" name="Text 34"/>
          <p:cNvSpPr/>
          <p:nvPr/>
        </p:nvSpPr>
        <p:spPr>
          <a:xfrm>
            <a:off x="4397375" y="40386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风险评估</a:t>
            </a:r>
            <a:endParaRPr lang="en-US" sz="1600" dirty="0"/>
          </a:p>
        </p:txBody>
      </p:sp>
      <p:sp>
        <p:nvSpPr>
          <p:cNvPr id="130" name="Text 35"/>
          <p:cNvSpPr/>
          <p:nvPr/>
        </p:nvSpPr>
        <p:spPr>
          <a:xfrm>
            <a:off x="4397375" y="4305300"/>
            <a:ext cx="32385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权限集中、Bus Factor</a:t>
            </a:r>
            <a:endParaRPr lang="en-US" sz="1600" dirty="0"/>
          </a:p>
        </p:txBody>
      </p:sp>
      <p:sp>
        <p:nvSpPr>
          <p:cNvPr id="131" name="Shape 36"/>
          <p:cNvSpPr/>
          <p:nvPr/>
        </p:nvSpPr>
        <p:spPr>
          <a:xfrm>
            <a:off x="4283075" y="4724400"/>
            <a:ext cx="3400425" cy="685800"/>
          </a:xfrm>
          <a:custGeom>
            <a:avLst/>
            <a:gdLst/>
            <a:ahLst/>
            <a:cxnLst/>
            <a:rect l="l" t="t" r="r" b="b"/>
            <a:pathLst>
              <a:path w="3400425" h="685800">
                <a:moveTo>
                  <a:pt x="76199" y="0"/>
                </a:moveTo>
                <a:lnTo>
                  <a:pt x="3324226" y="0"/>
                </a:lnTo>
                <a:cubicBezTo>
                  <a:pt x="3366309" y="0"/>
                  <a:pt x="3400425" y="34116"/>
                  <a:pt x="3400425" y="76199"/>
                </a:cubicBezTo>
                <a:lnTo>
                  <a:pt x="3400425" y="609601"/>
                </a:lnTo>
                <a:cubicBezTo>
                  <a:pt x="3400425" y="651684"/>
                  <a:pt x="3366309" y="685800"/>
                  <a:pt x="3324226" y="685800"/>
                </a:cubicBezTo>
                <a:lnTo>
                  <a:pt x="76199" y="685800"/>
                </a:lnTo>
                <a:cubicBezTo>
                  <a:pt x="34116" y="685800"/>
                  <a:pt x="0" y="651684"/>
                  <a:pt x="0" y="609601"/>
                </a:cubicBezTo>
                <a:lnTo>
                  <a:pt x="0" y="76199"/>
                </a:lnTo>
                <a:cubicBezTo>
                  <a:pt x="0" y="34144"/>
                  <a:pt x="34144" y="0"/>
                  <a:pt x="76199" y="0"/>
                </a:cubicBezTo>
                <a:close/>
              </a:path>
            </a:pathLst>
          </a:custGeom>
          <a:solidFill>
            <a:srgbClr val="3B4252"/>
          </a:solidFill>
        </p:spPr>
      </p:sp>
      <p:sp>
        <p:nvSpPr>
          <p:cNvPr id="132" name="Text 37"/>
          <p:cNvSpPr/>
          <p:nvPr/>
        </p:nvSpPr>
        <p:spPr>
          <a:xfrm>
            <a:off x="4397375" y="48387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88C0D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影响力</a:t>
            </a:r>
            <a:endParaRPr lang="en-US" sz="1600" dirty="0"/>
          </a:p>
        </p:txBody>
      </p:sp>
      <p:sp>
        <p:nvSpPr>
          <p:cNvPr id="133" name="Text 38"/>
          <p:cNvSpPr/>
          <p:nvPr/>
        </p:nvSpPr>
        <p:spPr>
          <a:xfrm>
            <a:off x="4397375" y="5105400"/>
            <a:ext cx="3238500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D8DEE9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OpenRank 衍生指标</a:t>
            </a:r>
            <a:endParaRPr lang="en-US" sz="1600" dirty="0"/>
          </a:p>
        </p:txBody>
      </p:sp>
      <p:sp>
        <p:nvSpPr>
          <p:cNvPr id="134" name="Shape 39"/>
          <p:cNvSpPr/>
          <p:nvPr/>
        </p:nvSpPr>
        <p:spPr>
          <a:xfrm>
            <a:off x="7991475" y="1638300"/>
            <a:ext cx="3705225" cy="2324100"/>
          </a:xfrm>
          <a:custGeom>
            <a:avLst/>
            <a:gdLst/>
            <a:ahLst/>
            <a:cxnLst/>
            <a:rect l="l" t="t" r="r" b="b"/>
            <a:pathLst>
              <a:path w="3705225" h="2324100">
                <a:moveTo>
                  <a:pt x="76207" y="0"/>
                </a:moveTo>
                <a:lnTo>
                  <a:pt x="3629018" y="0"/>
                </a:lnTo>
                <a:cubicBezTo>
                  <a:pt x="3671106" y="0"/>
                  <a:pt x="3705225" y="34119"/>
                  <a:pt x="3705225" y="76207"/>
                </a:cubicBezTo>
                <a:lnTo>
                  <a:pt x="3705225" y="2247893"/>
                </a:lnTo>
                <a:cubicBezTo>
                  <a:pt x="3705225" y="2289981"/>
                  <a:pt x="3671106" y="2324100"/>
                  <a:pt x="3629018" y="2324100"/>
                </a:cubicBezTo>
                <a:lnTo>
                  <a:pt x="76207" y="2324100"/>
                </a:lnTo>
                <a:cubicBezTo>
                  <a:pt x="34119" y="2324100"/>
                  <a:pt x="0" y="2289981"/>
                  <a:pt x="0" y="2247893"/>
                </a:cubicBezTo>
                <a:lnTo>
                  <a:pt x="0" y="76207"/>
                </a:lnTo>
                <a:cubicBezTo>
                  <a:pt x="0" y="34119"/>
                  <a:pt x="34119" y="0"/>
                  <a:pt x="76207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35" name="Shape 40"/>
          <p:cNvSpPr/>
          <p:nvPr/>
        </p:nvSpPr>
        <p:spPr>
          <a:xfrm>
            <a:off x="8143875" y="17907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136" name="Shape 41"/>
          <p:cNvSpPr/>
          <p:nvPr/>
        </p:nvSpPr>
        <p:spPr>
          <a:xfrm>
            <a:off x="8258175" y="19050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150316" y="81260"/>
                </a:moveTo>
                <a:cubicBezTo>
                  <a:pt x="153114" y="78462"/>
                  <a:pt x="153114" y="73938"/>
                  <a:pt x="150316" y="71170"/>
                </a:cubicBezTo>
                <a:lnTo>
                  <a:pt x="107454" y="28277"/>
                </a:lnTo>
                <a:cubicBezTo>
                  <a:pt x="105400" y="26224"/>
                  <a:pt x="102334" y="25628"/>
                  <a:pt x="99655" y="26730"/>
                </a:cubicBezTo>
                <a:cubicBezTo>
                  <a:pt x="96976" y="27831"/>
                  <a:pt x="95250" y="30450"/>
                  <a:pt x="95250" y="33338"/>
                </a:cubicBezTo>
                <a:lnTo>
                  <a:pt x="95250" y="57150"/>
                </a:lnTo>
                <a:lnTo>
                  <a:pt x="61912" y="57150"/>
                </a:lnTo>
                <a:cubicBezTo>
                  <a:pt x="54025" y="57150"/>
                  <a:pt x="47625" y="63550"/>
                  <a:pt x="47625" y="71438"/>
                </a:cubicBezTo>
                <a:lnTo>
                  <a:pt x="47625" y="80962"/>
                </a:lnTo>
                <a:cubicBezTo>
                  <a:pt x="47625" y="88850"/>
                  <a:pt x="54025" y="95250"/>
                  <a:pt x="61912" y="95250"/>
                </a:cubicBezTo>
                <a:lnTo>
                  <a:pt x="95250" y="95250"/>
                </a:lnTo>
                <a:lnTo>
                  <a:pt x="95250" y="119062"/>
                </a:lnTo>
                <a:cubicBezTo>
                  <a:pt x="95250" y="121950"/>
                  <a:pt x="96976" y="124569"/>
                  <a:pt x="99655" y="125670"/>
                </a:cubicBezTo>
                <a:cubicBezTo>
                  <a:pt x="102334" y="126772"/>
                  <a:pt x="105400" y="126176"/>
                  <a:pt x="107454" y="124123"/>
                </a:cubicBezTo>
                <a:lnTo>
                  <a:pt x="150316" y="81260"/>
                </a:lnTo>
                <a:close/>
                <a:moveTo>
                  <a:pt x="47625" y="28575"/>
                </a:moveTo>
                <a:cubicBezTo>
                  <a:pt x="52894" y="28575"/>
                  <a:pt x="57150" y="24319"/>
                  <a:pt x="57150" y="19050"/>
                </a:cubicBezTo>
                <a:cubicBezTo>
                  <a:pt x="57150" y="13781"/>
                  <a:pt x="52894" y="9525"/>
                  <a:pt x="47625" y="9525"/>
                </a:cubicBezTo>
                <a:lnTo>
                  <a:pt x="28575" y="9525"/>
                </a:lnTo>
                <a:cubicBezTo>
                  <a:pt x="12799" y="9525"/>
                  <a:pt x="0" y="22324"/>
                  <a:pt x="0" y="38100"/>
                </a:cubicBezTo>
                <a:lnTo>
                  <a:pt x="0" y="114300"/>
                </a:lnTo>
                <a:cubicBezTo>
                  <a:pt x="0" y="130076"/>
                  <a:pt x="12799" y="142875"/>
                  <a:pt x="28575" y="142875"/>
                </a:cubicBezTo>
                <a:lnTo>
                  <a:pt x="47625" y="142875"/>
                </a:lnTo>
                <a:cubicBezTo>
                  <a:pt x="52894" y="142875"/>
                  <a:pt x="57150" y="138619"/>
                  <a:pt x="57150" y="133350"/>
                </a:cubicBezTo>
                <a:cubicBezTo>
                  <a:pt x="57150" y="128081"/>
                  <a:pt x="52894" y="123825"/>
                  <a:pt x="47625" y="123825"/>
                </a:cubicBezTo>
                <a:lnTo>
                  <a:pt x="28575" y="123825"/>
                </a:lnTo>
                <a:cubicBezTo>
                  <a:pt x="23306" y="123825"/>
                  <a:pt x="19050" y="119569"/>
                  <a:pt x="19050" y="114300"/>
                </a:cubicBezTo>
                <a:lnTo>
                  <a:pt x="19050" y="38100"/>
                </a:lnTo>
                <a:cubicBezTo>
                  <a:pt x="19050" y="32831"/>
                  <a:pt x="23306" y="28575"/>
                  <a:pt x="28575" y="28575"/>
                </a:cubicBezTo>
                <a:lnTo>
                  <a:pt x="47625" y="28575"/>
                </a:lnTo>
                <a:close/>
              </a:path>
            </a:pathLst>
          </a:custGeom>
          <a:solidFill>
            <a:srgbClr val="FFFFFF"/>
          </a:solidFill>
        </p:spPr>
      </p:sp>
      <p:sp>
        <p:nvSpPr>
          <p:cNvPr id="137" name="Text 42"/>
          <p:cNvSpPr/>
          <p:nvPr/>
        </p:nvSpPr>
        <p:spPr>
          <a:xfrm>
            <a:off x="8601075" y="1847850"/>
            <a:ext cx="85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指标输出</a:t>
            </a:r>
            <a:endParaRPr lang="en-US" sz="1600" dirty="0"/>
          </a:p>
        </p:txBody>
      </p:sp>
      <p:sp>
        <p:nvSpPr>
          <p:cNvPr id="138" name="Text 43"/>
          <p:cNvSpPr/>
          <p:nvPr/>
        </p:nvSpPr>
        <p:spPr>
          <a:xfrm>
            <a:off x="8143875" y="2286000"/>
            <a:ext cx="34766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项目健康度画像与趋势</a:t>
            </a:r>
            <a:endParaRPr lang="en-US" sz="1600" dirty="0"/>
          </a:p>
        </p:txBody>
      </p:sp>
      <p:sp>
        <p:nvSpPr>
          <p:cNvPr id="139" name="Shape 44"/>
          <p:cNvSpPr/>
          <p:nvPr/>
        </p:nvSpPr>
        <p:spPr>
          <a:xfrm>
            <a:off x="8143875" y="2628900"/>
            <a:ext cx="3400425" cy="1181100"/>
          </a:xfrm>
          <a:custGeom>
            <a:avLst/>
            <a:gdLst/>
            <a:ahLst/>
            <a:cxnLst/>
            <a:rect l="l" t="t" r="r" b="b"/>
            <a:pathLst>
              <a:path w="3400425" h="1181100">
                <a:moveTo>
                  <a:pt x="76205" y="0"/>
                </a:moveTo>
                <a:lnTo>
                  <a:pt x="3324220" y="0"/>
                </a:lnTo>
                <a:cubicBezTo>
                  <a:pt x="3366279" y="0"/>
                  <a:pt x="3400425" y="34146"/>
                  <a:pt x="3400425" y="76205"/>
                </a:cubicBezTo>
                <a:lnTo>
                  <a:pt x="3400425" y="1104895"/>
                </a:lnTo>
                <a:cubicBezTo>
                  <a:pt x="3400425" y="1146982"/>
                  <a:pt x="3366307" y="1181100"/>
                  <a:pt x="3324220" y="1181100"/>
                </a:cubicBezTo>
                <a:lnTo>
                  <a:pt x="76205" y="1181100"/>
                </a:lnTo>
                <a:cubicBezTo>
                  <a:pt x="34146" y="1181100"/>
                  <a:pt x="0" y="1146954"/>
                  <a:pt x="0" y="1104895"/>
                </a:cubicBezTo>
                <a:lnTo>
                  <a:pt x="0" y="76205"/>
                </a:lnTo>
                <a:cubicBezTo>
                  <a:pt x="0" y="34146"/>
                  <a:pt x="34146" y="0"/>
                  <a:pt x="76205" y="0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40" name="Text 45"/>
          <p:cNvSpPr/>
          <p:nvPr/>
        </p:nvSpPr>
        <p:spPr>
          <a:xfrm>
            <a:off x="8258175" y="2743200"/>
            <a:ext cx="3248025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健康度评估</a:t>
            </a:r>
            <a:endParaRPr lang="en-US" sz="1600" dirty="0"/>
          </a:p>
        </p:txBody>
      </p:sp>
      <p:sp>
        <p:nvSpPr>
          <p:cNvPr id="141" name="Shape 46"/>
          <p:cNvSpPr/>
          <p:nvPr/>
        </p:nvSpPr>
        <p:spPr>
          <a:xfrm>
            <a:off x="8258175" y="3105150"/>
            <a:ext cx="609600" cy="76200"/>
          </a:xfrm>
          <a:custGeom>
            <a:avLst/>
            <a:gdLst/>
            <a:ahLst/>
            <a:cxnLst/>
            <a:rect l="l" t="t" r="r" b="b"/>
            <a:pathLst>
              <a:path w="609600" h="76200">
                <a:moveTo>
                  <a:pt x="38100" y="0"/>
                </a:moveTo>
                <a:lnTo>
                  <a:pt x="571500" y="0"/>
                </a:lnTo>
                <a:cubicBezTo>
                  <a:pt x="592528" y="0"/>
                  <a:pt x="609600" y="17072"/>
                  <a:pt x="609600" y="38100"/>
                </a:cubicBezTo>
                <a:lnTo>
                  <a:pt x="609600" y="38100"/>
                </a:lnTo>
                <a:cubicBezTo>
                  <a:pt x="609600" y="59128"/>
                  <a:pt x="592528" y="76200"/>
                  <a:pt x="5715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A3BE8C"/>
          </a:solidFill>
        </p:spPr>
      </p:sp>
      <p:sp>
        <p:nvSpPr>
          <p:cNvPr id="142" name="Text 47"/>
          <p:cNvSpPr/>
          <p:nvPr/>
        </p:nvSpPr>
        <p:spPr>
          <a:xfrm>
            <a:off x="8943975" y="3048000"/>
            <a:ext cx="809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活跃度: 85%</a:t>
            </a:r>
            <a:endParaRPr lang="en-US" sz="1600" dirty="0"/>
          </a:p>
        </p:txBody>
      </p:sp>
      <p:sp>
        <p:nvSpPr>
          <p:cNvPr id="143" name="Shape 48"/>
          <p:cNvSpPr/>
          <p:nvPr/>
        </p:nvSpPr>
        <p:spPr>
          <a:xfrm>
            <a:off x="8258175" y="3333750"/>
            <a:ext cx="457200" cy="76200"/>
          </a:xfrm>
          <a:custGeom>
            <a:avLst/>
            <a:gdLst/>
            <a:ahLst/>
            <a:cxnLst/>
            <a:rect l="l" t="t" r="r" b="b"/>
            <a:pathLst>
              <a:path w="457200" h="76200">
                <a:moveTo>
                  <a:pt x="38100" y="0"/>
                </a:moveTo>
                <a:lnTo>
                  <a:pt x="419100" y="0"/>
                </a:lnTo>
                <a:cubicBezTo>
                  <a:pt x="440128" y="0"/>
                  <a:pt x="457200" y="17072"/>
                  <a:pt x="457200" y="38100"/>
                </a:cubicBezTo>
                <a:lnTo>
                  <a:pt x="457200" y="38100"/>
                </a:lnTo>
                <a:cubicBezTo>
                  <a:pt x="457200" y="59128"/>
                  <a:pt x="440128" y="76200"/>
                  <a:pt x="4191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44" name="Text 49"/>
          <p:cNvSpPr/>
          <p:nvPr/>
        </p:nvSpPr>
        <p:spPr>
          <a:xfrm>
            <a:off x="8791575" y="3276600"/>
            <a:ext cx="809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多样性: 62%</a:t>
            </a:r>
            <a:endParaRPr lang="en-US" sz="1600" dirty="0"/>
          </a:p>
        </p:txBody>
      </p:sp>
      <p:sp>
        <p:nvSpPr>
          <p:cNvPr id="145" name="Shape 50"/>
          <p:cNvSpPr/>
          <p:nvPr/>
        </p:nvSpPr>
        <p:spPr>
          <a:xfrm>
            <a:off x="8258175" y="3562350"/>
            <a:ext cx="304800" cy="76200"/>
          </a:xfrm>
          <a:custGeom>
            <a:avLst/>
            <a:gdLst/>
            <a:ahLst/>
            <a:cxnLst/>
            <a:rect l="l" t="t" r="r" b="b"/>
            <a:pathLst>
              <a:path w="304800" h="76200">
                <a:moveTo>
                  <a:pt x="38100" y="0"/>
                </a:moveTo>
                <a:lnTo>
                  <a:pt x="266700" y="0"/>
                </a:lnTo>
                <a:cubicBezTo>
                  <a:pt x="287728" y="0"/>
                  <a:pt x="304800" y="17072"/>
                  <a:pt x="304800" y="38100"/>
                </a:cubicBezTo>
                <a:lnTo>
                  <a:pt x="304800" y="38100"/>
                </a:lnTo>
                <a:cubicBezTo>
                  <a:pt x="304800" y="59128"/>
                  <a:pt x="287728" y="76200"/>
                  <a:pt x="266700" y="76200"/>
                </a:cubicBezTo>
                <a:lnTo>
                  <a:pt x="38100" y="76200"/>
                </a:lnTo>
                <a:cubicBezTo>
                  <a:pt x="17072" y="76200"/>
                  <a:pt x="0" y="59128"/>
                  <a:pt x="0" y="38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BF616A"/>
          </a:solidFill>
        </p:spPr>
      </p:sp>
      <p:sp>
        <p:nvSpPr>
          <p:cNvPr id="146" name="Text 51"/>
          <p:cNvSpPr/>
          <p:nvPr/>
        </p:nvSpPr>
        <p:spPr>
          <a:xfrm>
            <a:off x="8639175" y="3505200"/>
            <a:ext cx="809625" cy="1905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05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稳定性: 45%</a:t>
            </a:r>
            <a:endParaRPr lang="en-US" sz="1600" dirty="0"/>
          </a:p>
        </p:txBody>
      </p:sp>
      <p:sp>
        <p:nvSpPr>
          <p:cNvPr id="147" name="Shape 52"/>
          <p:cNvSpPr/>
          <p:nvPr/>
        </p:nvSpPr>
        <p:spPr>
          <a:xfrm>
            <a:off x="7991475" y="4076700"/>
            <a:ext cx="3705225" cy="1295400"/>
          </a:xfrm>
          <a:custGeom>
            <a:avLst/>
            <a:gdLst/>
            <a:ahLst/>
            <a:cxnLst/>
            <a:rect l="l" t="t" r="r" b="b"/>
            <a:pathLst>
              <a:path w="3705225" h="1295400">
                <a:moveTo>
                  <a:pt x="76195" y="0"/>
                </a:moveTo>
                <a:lnTo>
                  <a:pt x="3629030" y="0"/>
                </a:lnTo>
                <a:cubicBezTo>
                  <a:pt x="3671083" y="0"/>
                  <a:pt x="3705225" y="34142"/>
                  <a:pt x="3705225" y="76195"/>
                </a:cubicBezTo>
                <a:lnTo>
                  <a:pt x="3705225" y="1219205"/>
                </a:lnTo>
                <a:cubicBezTo>
                  <a:pt x="3705225" y="1261286"/>
                  <a:pt x="3671111" y="1295400"/>
                  <a:pt x="3629030" y="1295400"/>
                </a:cubicBezTo>
                <a:lnTo>
                  <a:pt x="76195" y="1295400"/>
                </a:lnTo>
                <a:cubicBezTo>
                  <a:pt x="34142" y="1295400"/>
                  <a:pt x="0" y="1261258"/>
                  <a:pt x="0" y="1219205"/>
                </a:cubicBezTo>
                <a:lnTo>
                  <a:pt x="0" y="76195"/>
                </a:lnTo>
                <a:cubicBezTo>
                  <a:pt x="0" y="34142"/>
                  <a:pt x="34142" y="0"/>
                  <a:pt x="76195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48" name="Shape 53"/>
          <p:cNvSpPr/>
          <p:nvPr/>
        </p:nvSpPr>
        <p:spPr>
          <a:xfrm>
            <a:off x="8143875" y="42291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90500" y="0"/>
                </a:moveTo>
                <a:lnTo>
                  <a:pt x="190500" y="0"/>
                </a:lnTo>
                <a:cubicBezTo>
                  <a:pt x="295640" y="0"/>
                  <a:pt x="381000" y="85360"/>
                  <a:pt x="381000" y="190500"/>
                </a:cubicBezTo>
                <a:lnTo>
                  <a:pt x="381000" y="190500"/>
                </a:lnTo>
                <a:cubicBezTo>
                  <a:pt x="381000" y="295640"/>
                  <a:pt x="295640" y="381000"/>
                  <a:pt x="190500" y="381000"/>
                </a:cubicBezTo>
                <a:lnTo>
                  <a:pt x="190500" y="381000"/>
                </a:lnTo>
                <a:cubicBezTo>
                  <a:pt x="85360" y="381000"/>
                  <a:pt x="0" y="295640"/>
                  <a:pt x="0" y="190500"/>
                </a:cubicBezTo>
                <a:lnTo>
                  <a:pt x="0" y="190500"/>
                </a:lnTo>
                <a:cubicBezTo>
                  <a:pt x="0" y="85360"/>
                  <a:pt x="85360" y="0"/>
                  <a:pt x="190500" y="0"/>
                </a:cubicBezTo>
                <a:close/>
              </a:path>
            </a:pathLst>
          </a:custGeom>
          <a:solidFill>
            <a:srgbClr val="EBCB8B"/>
          </a:solidFill>
        </p:spPr>
      </p:sp>
      <p:sp>
        <p:nvSpPr>
          <p:cNvPr id="149" name="Shape 54"/>
          <p:cNvSpPr/>
          <p:nvPr/>
        </p:nvSpPr>
        <p:spPr>
          <a:xfrm>
            <a:off x="8267700" y="4343400"/>
            <a:ext cx="133350" cy="152400"/>
          </a:xfrm>
          <a:custGeom>
            <a:avLst/>
            <a:gdLst/>
            <a:ahLst/>
            <a:cxnLst/>
            <a:rect l="l" t="t" r="r" b="b"/>
            <a:pathLst>
              <a:path w="133350" h="152400">
                <a:moveTo>
                  <a:pt x="133350" y="61258"/>
                </a:moveTo>
                <a:cubicBezTo>
                  <a:pt x="128945" y="64175"/>
                  <a:pt x="123885" y="66526"/>
                  <a:pt x="118616" y="68401"/>
                </a:cubicBezTo>
                <a:cubicBezTo>
                  <a:pt x="104626" y="73402"/>
                  <a:pt x="86261" y="76200"/>
                  <a:pt x="66675" y="76200"/>
                </a:cubicBezTo>
                <a:cubicBezTo>
                  <a:pt x="47089" y="76200"/>
                  <a:pt x="28694" y="73372"/>
                  <a:pt x="14734" y="68401"/>
                </a:cubicBezTo>
                <a:cubicBezTo>
                  <a:pt x="9495" y="66526"/>
                  <a:pt x="4405" y="64175"/>
                  <a:pt x="0" y="61258"/>
                </a:cubicBezTo>
                <a:lnTo>
                  <a:pt x="0" y="85725"/>
                </a:lnTo>
                <a:cubicBezTo>
                  <a:pt x="0" y="98881"/>
                  <a:pt x="29855" y="109537"/>
                  <a:pt x="66675" y="109537"/>
                </a:cubicBezTo>
                <a:cubicBezTo>
                  <a:pt x="103495" y="109537"/>
                  <a:pt x="133350" y="98881"/>
                  <a:pt x="133350" y="85725"/>
                </a:cubicBezTo>
                <a:lnTo>
                  <a:pt x="133350" y="61258"/>
                </a:lnTo>
                <a:close/>
                <a:moveTo>
                  <a:pt x="133350" y="38100"/>
                </a:moveTo>
                <a:lnTo>
                  <a:pt x="133350" y="23813"/>
                </a:lnTo>
                <a:cubicBezTo>
                  <a:pt x="133350" y="10656"/>
                  <a:pt x="103495" y="0"/>
                  <a:pt x="66675" y="0"/>
                </a:cubicBezTo>
                <a:cubicBezTo>
                  <a:pt x="29855" y="0"/>
                  <a:pt x="0" y="10656"/>
                  <a:pt x="0" y="23813"/>
                </a:cubicBezTo>
                <a:lnTo>
                  <a:pt x="0" y="38100"/>
                </a:lnTo>
                <a:cubicBezTo>
                  <a:pt x="0" y="51256"/>
                  <a:pt x="29855" y="61912"/>
                  <a:pt x="66675" y="61912"/>
                </a:cubicBezTo>
                <a:cubicBezTo>
                  <a:pt x="103495" y="61912"/>
                  <a:pt x="133350" y="51256"/>
                  <a:pt x="133350" y="38100"/>
                </a:cubicBezTo>
                <a:close/>
                <a:moveTo>
                  <a:pt x="118616" y="116026"/>
                </a:moveTo>
                <a:cubicBezTo>
                  <a:pt x="104656" y="120997"/>
                  <a:pt x="86291" y="123825"/>
                  <a:pt x="66675" y="123825"/>
                </a:cubicBezTo>
                <a:cubicBezTo>
                  <a:pt x="47059" y="123825"/>
                  <a:pt x="28694" y="120997"/>
                  <a:pt x="14734" y="116026"/>
                </a:cubicBezTo>
                <a:cubicBezTo>
                  <a:pt x="9495" y="114151"/>
                  <a:pt x="4405" y="111800"/>
                  <a:pt x="0" y="108883"/>
                </a:cubicBezTo>
                <a:lnTo>
                  <a:pt x="0" y="128588"/>
                </a:lnTo>
                <a:cubicBezTo>
                  <a:pt x="0" y="141744"/>
                  <a:pt x="29855" y="152400"/>
                  <a:pt x="66675" y="152400"/>
                </a:cubicBezTo>
                <a:cubicBezTo>
                  <a:pt x="103495" y="152400"/>
                  <a:pt x="133350" y="141744"/>
                  <a:pt x="133350" y="128588"/>
                </a:cubicBezTo>
                <a:lnTo>
                  <a:pt x="133350" y="108883"/>
                </a:lnTo>
                <a:cubicBezTo>
                  <a:pt x="128945" y="111800"/>
                  <a:pt x="123885" y="114151"/>
                  <a:pt x="118616" y="116026"/>
                </a:cubicBezTo>
                <a:close/>
              </a:path>
            </a:pathLst>
          </a:custGeom>
          <a:solidFill>
            <a:srgbClr val="FFFFFF"/>
          </a:solidFill>
        </p:spPr>
      </p:sp>
      <p:sp>
        <p:nvSpPr>
          <p:cNvPr id="150" name="Text 55"/>
          <p:cNvSpPr/>
          <p:nvPr/>
        </p:nvSpPr>
        <p:spPr>
          <a:xfrm>
            <a:off x="8601075" y="4286250"/>
            <a:ext cx="857250" cy="2667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500" b="1" dirty="0">
                <a:solidFill>
                  <a:srgbClr val="2E3440"/>
                </a:solidFill>
                <a:latin typeface="Noto Sans SC" panose="020B0500000000000000" pitchFamily="34" charset="-122"/>
                <a:ea typeface="Noto Sans SC" panose="020B0500000000000000" pitchFamily="34" charset="-122"/>
                <a:cs typeface="Noto Sans SC" panose="020B0500000000000000" pitchFamily="34" charset="-120"/>
              </a:rPr>
              <a:t>落地应用</a:t>
            </a:r>
            <a:endParaRPr lang="en-US" sz="1600" dirty="0"/>
          </a:p>
        </p:txBody>
      </p:sp>
      <p:sp>
        <p:nvSpPr>
          <p:cNvPr id="151" name="Text 56"/>
          <p:cNvSpPr/>
          <p:nvPr/>
        </p:nvSpPr>
        <p:spPr>
          <a:xfrm>
            <a:off x="8143875" y="4724400"/>
            <a:ext cx="3476625" cy="495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指标写入数据库，供</a:t>
            </a: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看板与 AI 解读使用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，形成可量化、可追踪的治理依据。</a:t>
            </a:r>
            <a:endParaRPr lang="en-US" sz="1600" dirty="0"/>
          </a:p>
        </p:txBody>
      </p:sp>
      <p:sp>
        <p:nvSpPr>
          <p:cNvPr id="152" name="Shape 57"/>
          <p:cNvSpPr/>
          <p:nvPr/>
        </p:nvSpPr>
        <p:spPr>
          <a:xfrm>
            <a:off x="288925" y="5715000"/>
            <a:ext cx="11410950" cy="457200"/>
          </a:xfrm>
          <a:custGeom>
            <a:avLst/>
            <a:gdLst/>
            <a:ahLst/>
            <a:cxnLst/>
            <a:rect l="l" t="t" r="r" b="b"/>
            <a:pathLst>
              <a:path w="11410950" h="457200">
                <a:moveTo>
                  <a:pt x="38100" y="0"/>
                </a:moveTo>
                <a:lnTo>
                  <a:pt x="11334748" y="0"/>
                </a:lnTo>
                <a:cubicBezTo>
                  <a:pt x="11376833" y="0"/>
                  <a:pt x="11410950" y="34117"/>
                  <a:pt x="11410950" y="76202"/>
                </a:cubicBezTo>
                <a:lnTo>
                  <a:pt x="11410950" y="380998"/>
                </a:lnTo>
                <a:cubicBezTo>
                  <a:pt x="11410950" y="423083"/>
                  <a:pt x="11376833" y="457200"/>
                  <a:pt x="11334748" y="457200"/>
                </a:cubicBezTo>
                <a:lnTo>
                  <a:pt x="38100" y="457200"/>
                </a:lnTo>
                <a:cubicBezTo>
                  <a:pt x="17058" y="457200"/>
                  <a:pt x="0" y="440142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EBF0F7"/>
          </a:solidFill>
        </p:spPr>
      </p:sp>
      <p:sp>
        <p:nvSpPr>
          <p:cNvPr id="153" name="Shape 58"/>
          <p:cNvSpPr/>
          <p:nvPr/>
        </p:nvSpPr>
        <p:spPr>
          <a:xfrm>
            <a:off x="288925" y="5715000"/>
            <a:ext cx="38100" cy="457200"/>
          </a:xfrm>
          <a:custGeom>
            <a:avLst/>
            <a:gdLst/>
            <a:ahLst/>
            <a:cxnLst/>
            <a:rect l="l" t="t" r="r" b="b"/>
            <a:pathLst>
              <a:path w="38100" h="457200">
                <a:moveTo>
                  <a:pt x="38100" y="0"/>
                </a:moveTo>
                <a:lnTo>
                  <a:pt x="38100" y="0"/>
                </a:lnTo>
                <a:lnTo>
                  <a:pt x="38100" y="457200"/>
                </a:lnTo>
                <a:lnTo>
                  <a:pt x="38100" y="457200"/>
                </a:lnTo>
                <a:cubicBezTo>
                  <a:pt x="17072" y="457200"/>
                  <a:pt x="0" y="440128"/>
                  <a:pt x="0" y="419100"/>
                </a:cubicBezTo>
                <a:lnTo>
                  <a:pt x="0" y="38100"/>
                </a:lnTo>
                <a:cubicBezTo>
                  <a:pt x="0" y="17072"/>
                  <a:pt x="17072" y="0"/>
                  <a:pt x="38100" y="0"/>
                </a:cubicBezTo>
                <a:close/>
              </a:path>
            </a:pathLst>
          </a:custGeom>
          <a:solidFill>
            <a:srgbClr val="5E81AC"/>
          </a:solidFill>
        </p:spPr>
      </p:sp>
      <p:sp>
        <p:nvSpPr>
          <p:cNvPr id="154" name="Text 59"/>
          <p:cNvSpPr/>
          <p:nvPr/>
        </p:nvSpPr>
        <p:spPr>
          <a:xfrm>
            <a:off x="422275" y="5829300"/>
            <a:ext cx="11239500" cy="228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200" b="1" dirty="0">
                <a:solidFill>
                  <a:srgbClr val="2E344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核心价值：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OpenDigger 把散乱事件变成</a:t>
            </a:r>
            <a:r>
              <a:rPr lang="en-US" sz="1200" b="1" dirty="0">
                <a:solidFill>
                  <a:srgbClr val="5E81AC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"治理语言"</a:t>
            </a:r>
            <a:r>
              <a:rPr lang="en-US" sz="1200" dirty="0">
                <a:solidFill>
                  <a:srgbClr val="4C566A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的指标，是我们系统量化分析的底座。</a:t>
            </a:r>
            <a:endParaRPr lang="en-US" sz="1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3242241" y="2045563"/>
            <a:ext cx="5707518" cy="1029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100" b="1" spc="0" baseline="0" dirty="0">
                <a:solidFill>
                  <a:srgbClr val="FFFFFF"/>
                </a:solidFill>
                <a:latin typeface="思源黑体 Bold" panose="020B0200000000000000" pitchFamily="34" charset="-122"/>
                <a:ea typeface="思源黑体 Bold" panose="020B0200000000000000" pitchFamily="34" charset="-122"/>
                <a:sym typeface="微软雅黑" panose="020B0503020204020204" charset="-122"/>
                <a:rtl val="0"/>
              </a:rPr>
              <a:t>核心业务链路</a:t>
            </a:r>
            <a:endParaRPr lang="zh-CN" altLang="en-US" sz="6100" b="1" spc="0" baseline="0" dirty="0">
              <a:solidFill>
                <a:srgbClr val="FFFFFF"/>
              </a:solidFill>
              <a:latin typeface="思源黑体 Bold" panose="020B0200000000000000" pitchFamily="34" charset="-122"/>
              <a:ea typeface="思源黑体 Bold" panose="020B0200000000000000" pitchFamily="34" charset="-122"/>
              <a:sym typeface="微软雅黑" panose="020B0503020204020204" charset="-122"/>
              <a:rtl val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10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11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12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13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14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15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16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17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18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19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20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1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2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3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4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5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6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7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8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29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3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30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31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32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33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34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35.xml><?xml version="1.0" encoding="utf-8"?>
<p:tagLst xmlns:p="http://schemas.openxmlformats.org/presentationml/2006/main">
  <p:tag name="KSO_WM_DIAGRAM_VIRTUALLY_FRAME" val="{&quot;height&quot;:418.5,&quot;left&quot;:28.5,&quot;top&quot;:108,&quot;width&quot;:901.5}"/>
</p:tagLst>
</file>

<file path=ppt/tags/tag4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5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6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7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8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ags/tag9.xml><?xml version="1.0" encoding="utf-8"?>
<p:tagLst xmlns:p="http://schemas.openxmlformats.org/presentationml/2006/main">
  <p:tag name="KSO_WM_DIAGRAM_VIRTUALLY_FRAME" val="{&quot;height&quot;:320.666062992126,&quot;left&quot;:215.03992125984252,&quot;top&quot;:107.42661417322833,&quot;width&quot;:661.7099999999999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6100" b="1" spc="0" baseline="0" dirty="0">
            <a:solidFill>
              <a:srgbClr val="FFFFFF"/>
            </a:solidFill>
            <a:latin typeface="思源黑体 Bold" panose="020B0200000000000000" pitchFamily="34" charset="-122"/>
            <a:ea typeface="思源黑体 Bold" panose="020B0200000000000000" pitchFamily="34" charset="-122"/>
            <a:sym typeface="微软雅黑" panose="020B0503020204020204" charset="-122"/>
            <a:rtl val="0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3276</Words>
  <Application>WPS 演示</Application>
  <PresentationFormat>宽屏</PresentationFormat>
  <Paragraphs>584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31</vt:i4>
      </vt:variant>
    </vt:vector>
  </HeadingPairs>
  <TitlesOfParts>
    <vt:vector size="61" baseType="lpstr">
      <vt:lpstr>Arial</vt:lpstr>
      <vt:lpstr>宋体</vt:lpstr>
      <vt:lpstr>Wingdings</vt:lpstr>
      <vt:lpstr>思源黑体 Bold</vt:lpstr>
      <vt:lpstr>黑体</vt:lpstr>
      <vt:lpstr>微软雅黑</vt:lpstr>
      <vt:lpstr>Arial</vt:lpstr>
      <vt:lpstr>思源黑体 Medium</vt:lpstr>
      <vt:lpstr>思源黑体 CN Normal</vt:lpstr>
      <vt:lpstr>Arial Unicode MS</vt:lpstr>
      <vt:lpstr>等线</vt:lpstr>
      <vt:lpstr>思源黑体 Bold</vt:lpstr>
      <vt:lpstr>思源黑体 CN Normal</vt:lpstr>
      <vt:lpstr>思源黑体 Medium</vt:lpstr>
      <vt:lpstr>方正大黑体_GBK</vt:lpstr>
      <vt:lpstr>方正宝黑体 简 Medium</vt:lpstr>
      <vt:lpstr>文道潮黑体</vt:lpstr>
      <vt:lpstr>Noto Sans SC</vt:lpstr>
      <vt:lpstr>Noto Sans SC</vt:lpstr>
      <vt:lpstr>MiSans</vt:lpstr>
      <vt:lpstr>MiSans</vt:lpstr>
      <vt:lpstr>MiSans Normal</vt:lpstr>
      <vt:lpstr>Wingdings</vt:lpstr>
      <vt:lpstr>演示秋鸿楷</vt:lpstr>
      <vt:lpstr>汉仪古隶简</vt:lpstr>
      <vt:lpstr>隶书</vt:lpstr>
      <vt:lpstr>Office 主题​​</vt:lpstr>
      <vt:lpstr>自定义设计方案</vt:lpstr>
      <vt:lpstr>2_自定义设计方案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Minimalist 简</dc:creator>
  <cp:lastModifiedBy>WPS_1602510005</cp:lastModifiedBy>
  <cp:revision>7</cp:revision>
  <dcterms:created xsi:type="dcterms:W3CDTF">2025-09-18T09:12:00Z</dcterms:created>
  <dcterms:modified xsi:type="dcterms:W3CDTF">2026-01-21T16:55:54Z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5A49194E02C1C090F9CCCB68C5DEEDEE_43</vt:lpwstr>
  </property>
  <property fmtid="{D5CDD505-2E9C-101B-9397-08002B2CF9AE}" pid="3" name="KSOProductBuildVer">
    <vt:lpwstr>2052-12.1.0.24657</vt:lpwstr>
  </property>
</Properties>
</file>